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103"/>
  </p:notesMasterIdLst>
  <p:handoutMasterIdLst>
    <p:handoutMasterId r:id="rId10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444" r:id="rId32"/>
    <p:sldId id="284" r:id="rId33"/>
    <p:sldId id="285" r:id="rId34"/>
    <p:sldId id="286" r:id="rId35"/>
    <p:sldId id="287" r:id="rId36"/>
    <p:sldId id="288" r:id="rId37"/>
    <p:sldId id="289" r:id="rId38"/>
    <p:sldId id="446"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458" r:id="rId72"/>
    <p:sldId id="322" r:id="rId73"/>
    <p:sldId id="323" r:id="rId74"/>
    <p:sldId id="324" r:id="rId75"/>
    <p:sldId id="325" r:id="rId76"/>
    <p:sldId id="326" r:id="rId77"/>
    <p:sldId id="327" r:id="rId78"/>
    <p:sldId id="328" r:id="rId79"/>
    <p:sldId id="447"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3" autoAdjust="0"/>
    <p:restoredTop sz="94358" autoAdjust="0"/>
  </p:normalViewPr>
  <p:slideViewPr>
    <p:cSldViewPr snapToGrid="0">
      <p:cViewPr varScale="1">
        <p:scale>
          <a:sx n="85" d="100"/>
          <a:sy n="85" d="100"/>
        </p:scale>
        <p:origin x="60" y="84"/>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5</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18421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04499752-F21B-1948-BC6B-03CA39CE68B5}" type="slidenum">
              <a:rPr lang="en-US" altLang="de-DE" sz="1200">
                <a:solidFill>
                  <a:srgbClr val="000000"/>
                </a:solidFill>
              </a:rPr>
              <a:pPr/>
              <a:t>23</a:t>
            </a:fld>
            <a:endParaRPr lang="en-US" altLang="de-DE" sz="1200">
              <a:solidFill>
                <a:srgbClr val="000000"/>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53049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6B2C5917-1CDF-F048-B260-4E4FCF8ED77F}" type="slidenum">
              <a:rPr lang="en-US" altLang="de-DE" sz="1200">
                <a:solidFill>
                  <a:srgbClr val="000000"/>
                </a:solidFill>
              </a:rPr>
              <a:pPr/>
              <a:t>24</a:t>
            </a:fld>
            <a:endParaRPr lang="en-US" altLang="de-DE" sz="1200">
              <a:solidFill>
                <a:srgbClr val="000000"/>
              </a:solidFill>
            </a:endParaRPr>
          </a:p>
        </p:txBody>
      </p:sp>
      <p:sp>
        <p:nvSpPr>
          <p:cNvPr id="187395" name="Rectangle 2"/>
          <p:cNvSpPr>
            <a:spLocks noGrp="1" noRot="1" noChangeAspect="1" noChangeArrowheads="1" noTextEdit="1"/>
          </p:cNvSpPr>
          <p:nvPr>
            <p:ph type="sldImg"/>
          </p:nvPr>
        </p:nvSpPr>
        <p:spPr>
          <a:xfrm>
            <a:off x="995363" y="763588"/>
            <a:ext cx="5121275" cy="3840162"/>
          </a:xfrm>
          <a:ln/>
        </p:spPr>
      </p:sp>
      <p:sp>
        <p:nvSpPr>
          <p:cNvPr id="187396" name="Rectangle 3"/>
          <p:cNvSpPr>
            <a:spLocks noGrp="1" noChangeArrowheads="1"/>
          </p:cNvSpPr>
          <p:nvPr>
            <p:ph type="body" idx="1"/>
          </p:nvPr>
        </p:nvSpPr>
        <p:spPr>
          <a:xfrm>
            <a:off x="946150" y="4859338"/>
            <a:ext cx="5207000" cy="4611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54102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FE0F5A82-2EE5-1A41-ACF8-AE84BBC1E588}" type="slidenum">
              <a:rPr lang="en-US" altLang="de-DE" sz="1200">
                <a:solidFill>
                  <a:srgbClr val="000000"/>
                </a:solidFill>
              </a:rPr>
              <a:pPr/>
              <a:t>25</a:t>
            </a:fld>
            <a:endParaRPr lang="en-US" altLang="de-DE" sz="1200">
              <a:solidFill>
                <a:srgbClr val="000000"/>
              </a:solidFill>
            </a:endParaRPr>
          </a:p>
        </p:txBody>
      </p:sp>
      <p:sp>
        <p:nvSpPr>
          <p:cNvPr id="188419" name="Rectangle 2"/>
          <p:cNvSpPr>
            <a:spLocks noGrp="1" noRot="1" noChangeAspect="1" noChangeArrowheads="1" noTextEdit="1"/>
          </p:cNvSpPr>
          <p:nvPr>
            <p:ph type="sldImg"/>
          </p:nvPr>
        </p:nvSpPr>
        <p:spPr>
          <a:xfrm>
            <a:off x="3549650" y="2687638"/>
            <a:ext cx="0" cy="0"/>
          </a:xfrm>
          <a:ln/>
        </p:spPr>
      </p:sp>
      <p:sp>
        <p:nvSpPr>
          <p:cNvPr id="188420" name="Rectangle 3"/>
          <p:cNvSpPr>
            <a:spLocks noGrp="1" noChangeArrowheads="1"/>
          </p:cNvSpPr>
          <p:nvPr>
            <p:ph type="body" idx="1"/>
          </p:nvPr>
        </p:nvSpPr>
        <p:spPr>
          <a:xfrm>
            <a:off x="946150" y="7024688"/>
            <a:ext cx="2105025"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25130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27</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84520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2208F358-1697-4A48-A54A-812CA116C4B3}" type="slidenum">
              <a:rPr lang="en-US" altLang="de-DE" sz="1200">
                <a:solidFill>
                  <a:srgbClr val="000000"/>
                </a:solidFill>
              </a:rPr>
              <a:pPr/>
              <a:t>31</a:t>
            </a:fld>
            <a:endParaRPr lang="en-US" altLang="de-DE" sz="120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98322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34</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33062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78A27EF-9116-DE42-AE87-2B610CE7499A}" type="slidenum">
              <a:rPr lang="en-US" altLang="de-DE" sz="1200">
                <a:solidFill>
                  <a:srgbClr val="000000"/>
                </a:solidFill>
              </a:rPr>
              <a:pPr/>
              <a:t>37</a:t>
            </a:fld>
            <a:endParaRPr lang="en-US" altLang="de-DE" sz="1200">
              <a:solidFill>
                <a:srgbClr val="000000"/>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47059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B2068C97-F9E7-BF4D-9105-8FFDF3883ABB}" type="slidenum">
              <a:rPr lang="en-US" altLang="de-DE" sz="1200">
                <a:solidFill>
                  <a:srgbClr val="000000"/>
                </a:solidFill>
              </a:rPr>
              <a:pPr/>
              <a:t>42</a:t>
            </a:fld>
            <a:endParaRPr lang="en-US" altLang="de-DE" sz="1200">
              <a:solidFill>
                <a:srgbClr val="000000"/>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55316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9A9F6D09-176A-4D42-B112-44122B6DE6EB}" type="slidenum">
              <a:rPr lang="en-US" altLang="de-DE" sz="1200">
                <a:solidFill>
                  <a:srgbClr val="000000"/>
                </a:solidFill>
              </a:rPr>
              <a:pPr/>
              <a:t>43</a:t>
            </a:fld>
            <a:endParaRPr lang="en-US" altLang="de-DE" sz="120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71263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C7C713EF-4293-4D47-B552-CFC7A4112723}" type="slidenum">
              <a:rPr lang="en-US" altLang="de-DE" sz="1200">
                <a:solidFill>
                  <a:srgbClr val="000000"/>
                </a:solidFill>
              </a:rPr>
              <a:pPr/>
              <a:t>44</a:t>
            </a:fld>
            <a:endParaRPr lang="en-US" altLang="de-DE" sz="120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19066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3188D76A-2679-2840-9E00-CE223753015B}" type="slidenum">
              <a:rPr lang="en-US" altLang="de-DE" sz="1200"/>
              <a:pPr/>
              <a:t>6</a:t>
            </a:fld>
            <a:endParaRPr lang="en-US" altLang="de-DE" sz="120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18663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822ADC9E-90BC-C442-9F01-A8BDBF1E1D86}" type="slidenum">
              <a:rPr lang="en-US" altLang="de-DE" sz="1200">
                <a:solidFill>
                  <a:srgbClr val="000000"/>
                </a:solidFill>
              </a:rPr>
              <a:pPr/>
              <a:t>45</a:t>
            </a:fld>
            <a:endParaRPr lang="en-US" altLang="de-DE" sz="120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02641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58</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962033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3D7D088F-6EA2-E649-A69F-96789ACC965E}" type="slidenum">
              <a:rPr lang="de-DE" altLang="de-DE" sz="1200">
                <a:solidFill>
                  <a:srgbClr val="000000"/>
                </a:solidFill>
              </a:rPr>
              <a:pPr/>
              <a:t>62</a:t>
            </a:fld>
            <a:endParaRPr lang="de-DE" altLang="de-DE" sz="1200">
              <a:solidFill>
                <a:srgbClr val="000000"/>
              </a:solidFill>
            </a:endParaRPr>
          </a:p>
        </p:txBody>
      </p:sp>
    </p:spTree>
    <p:extLst>
      <p:ext uri="{BB962C8B-B14F-4D97-AF65-F5344CB8AC3E}">
        <p14:creationId xmlns:p14="http://schemas.microsoft.com/office/powerpoint/2010/main" val="1931513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0424193-15BA-F744-ADC8-0BC61BADBBD9}" type="slidenum">
              <a:rPr lang="de-DE" altLang="de-DE" sz="1200">
                <a:solidFill>
                  <a:srgbClr val="000000"/>
                </a:solidFill>
              </a:rPr>
              <a:pPr/>
              <a:t>64</a:t>
            </a:fld>
            <a:endParaRPr lang="de-DE" altLang="de-DE" sz="1200">
              <a:solidFill>
                <a:srgbClr val="000000"/>
              </a:solidFill>
            </a:endParaRPr>
          </a:p>
        </p:txBody>
      </p:sp>
    </p:spTree>
    <p:extLst>
      <p:ext uri="{BB962C8B-B14F-4D97-AF65-F5344CB8AC3E}">
        <p14:creationId xmlns:p14="http://schemas.microsoft.com/office/powerpoint/2010/main" val="262692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68E35397-80BE-1742-920E-C03FA9B8E0F0}" type="slidenum">
              <a:rPr lang="de-DE" altLang="de-DE" sz="1200">
                <a:solidFill>
                  <a:srgbClr val="000000"/>
                </a:solidFill>
              </a:rPr>
              <a:pPr/>
              <a:t>68</a:t>
            </a:fld>
            <a:endParaRPr lang="de-DE" altLang="de-DE" sz="1200">
              <a:solidFill>
                <a:srgbClr val="000000"/>
              </a:solidFill>
            </a:endParaRPr>
          </a:p>
        </p:txBody>
      </p:sp>
    </p:spTree>
    <p:extLst>
      <p:ext uri="{BB962C8B-B14F-4D97-AF65-F5344CB8AC3E}">
        <p14:creationId xmlns:p14="http://schemas.microsoft.com/office/powerpoint/2010/main" val="358984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80E865BD-F6F9-CE4B-B7A4-CE33C6070472}" type="slidenum">
              <a:rPr lang="de-DE" altLang="de-DE" sz="1200">
                <a:solidFill>
                  <a:srgbClr val="000000"/>
                </a:solidFill>
              </a:rPr>
              <a:pPr/>
              <a:t>69</a:t>
            </a:fld>
            <a:endParaRPr lang="de-DE" altLang="de-DE" sz="1200">
              <a:solidFill>
                <a:srgbClr val="000000"/>
              </a:solidFill>
            </a:endParaRPr>
          </a:p>
        </p:txBody>
      </p:sp>
    </p:spTree>
    <p:extLst>
      <p:ext uri="{BB962C8B-B14F-4D97-AF65-F5344CB8AC3E}">
        <p14:creationId xmlns:p14="http://schemas.microsoft.com/office/powerpoint/2010/main" val="378469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pitchFamily="18" charset="0"/>
                <a:ea typeface="ヒラギノ角ゴ Pro W3"/>
                <a:cs typeface="ヒラギノ角ゴ Pro W3"/>
              </a:defRPr>
            </a:lvl1pPr>
            <a:lvl2pPr marL="742950" indent="-285750" defTabSz="960438" eaLnBrk="0" hangingPunct="0">
              <a:defRPr sz="2800">
                <a:solidFill>
                  <a:schemeClr val="tx1"/>
                </a:solidFill>
                <a:latin typeface="Times New Roman" pitchFamily="18" charset="0"/>
                <a:ea typeface="ヒラギノ角ゴ Pro W3"/>
                <a:cs typeface="ヒラギノ角ゴ Pro W3"/>
              </a:defRPr>
            </a:lvl2pPr>
            <a:lvl3pPr marL="1143000" indent="-228600" defTabSz="960438" eaLnBrk="0" hangingPunct="0">
              <a:defRPr sz="2800">
                <a:solidFill>
                  <a:schemeClr val="tx1"/>
                </a:solidFill>
                <a:latin typeface="Times New Roman" pitchFamily="18" charset="0"/>
                <a:ea typeface="ヒラギノ角ゴ Pro W3"/>
                <a:cs typeface="ヒラギノ角ゴ Pro W3"/>
              </a:defRPr>
            </a:lvl3pPr>
            <a:lvl4pPr marL="1600200" indent="-228600" defTabSz="960438" eaLnBrk="0" hangingPunct="0">
              <a:defRPr sz="2800">
                <a:solidFill>
                  <a:schemeClr val="tx1"/>
                </a:solidFill>
                <a:latin typeface="Times New Roman" pitchFamily="18" charset="0"/>
                <a:ea typeface="ヒラギノ角ゴ Pro W3"/>
                <a:cs typeface="ヒラギノ角ゴ Pro W3"/>
              </a:defRPr>
            </a:lvl4pPr>
            <a:lvl5pPr marL="2057400" indent="-228600" defTabSz="960438" eaLnBrk="0" hangingPunct="0">
              <a:defRPr sz="2800">
                <a:solidFill>
                  <a:schemeClr val="tx1"/>
                </a:solidFill>
                <a:latin typeface="Times New Roman"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9pPr>
          </a:lstStyle>
          <a:p>
            <a:fld id="{79F824BB-9749-4B6B-AE22-D989F3D58FC6}" type="slidenum">
              <a:rPr lang="de-DE" sz="1200">
                <a:solidFill>
                  <a:srgbClr val="000000"/>
                </a:solidFill>
              </a:rPr>
              <a:pPr/>
              <a:t>71</a:t>
            </a:fld>
            <a:endParaRPr lang="de-DE" sz="1200">
              <a:solidFill>
                <a:srgbClr val="000000"/>
              </a:solidFill>
            </a:endParaRPr>
          </a:p>
        </p:txBody>
      </p:sp>
    </p:spTree>
    <p:extLst>
      <p:ext uri="{BB962C8B-B14F-4D97-AF65-F5344CB8AC3E}">
        <p14:creationId xmlns:p14="http://schemas.microsoft.com/office/powerpoint/2010/main" val="34536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pitchFamily="18" charset="0"/>
                <a:ea typeface="ヒラギノ角ゴ Pro W3"/>
                <a:cs typeface="ヒラギノ角ゴ Pro W3"/>
              </a:defRPr>
            </a:lvl1pPr>
            <a:lvl2pPr marL="742950" indent="-285750" defTabSz="960438" eaLnBrk="0" hangingPunct="0">
              <a:defRPr sz="2800">
                <a:solidFill>
                  <a:schemeClr val="tx1"/>
                </a:solidFill>
                <a:latin typeface="Times New Roman" pitchFamily="18" charset="0"/>
                <a:ea typeface="ヒラギノ角ゴ Pro W3"/>
                <a:cs typeface="ヒラギノ角ゴ Pro W3"/>
              </a:defRPr>
            </a:lvl2pPr>
            <a:lvl3pPr marL="1143000" indent="-228600" defTabSz="960438" eaLnBrk="0" hangingPunct="0">
              <a:defRPr sz="2800">
                <a:solidFill>
                  <a:schemeClr val="tx1"/>
                </a:solidFill>
                <a:latin typeface="Times New Roman" pitchFamily="18" charset="0"/>
                <a:ea typeface="ヒラギノ角ゴ Pro W3"/>
                <a:cs typeface="ヒラギノ角ゴ Pro W3"/>
              </a:defRPr>
            </a:lvl3pPr>
            <a:lvl4pPr marL="1600200" indent="-228600" defTabSz="960438" eaLnBrk="0" hangingPunct="0">
              <a:defRPr sz="2800">
                <a:solidFill>
                  <a:schemeClr val="tx1"/>
                </a:solidFill>
                <a:latin typeface="Times New Roman" pitchFamily="18" charset="0"/>
                <a:ea typeface="ヒラギノ角ゴ Pro W3"/>
                <a:cs typeface="ヒラギノ角ゴ Pro W3"/>
              </a:defRPr>
            </a:lvl4pPr>
            <a:lvl5pPr marL="2057400" indent="-228600" defTabSz="960438" eaLnBrk="0" hangingPunct="0">
              <a:defRPr sz="2800">
                <a:solidFill>
                  <a:schemeClr val="tx1"/>
                </a:solidFill>
                <a:latin typeface="Times New Roman"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9pPr>
          </a:lstStyle>
          <a:p>
            <a:fld id="{8DC0457C-053F-4397-8D7F-8D293AE793BB}" type="slidenum">
              <a:rPr lang="de-DE" sz="1200">
                <a:solidFill>
                  <a:srgbClr val="000000"/>
                </a:solidFill>
              </a:rPr>
              <a:pPr/>
              <a:t>72</a:t>
            </a:fld>
            <a:endParaRPr lang="de-DE" sz="1200">
              <a:solidFill>
                <a:srgbClr val="000000"/>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627063" algn="l"/>
                <a:tab pos="808038" algn="l"/>
              </a:tabLst>
            </a:pPr>
            <a:r>
              <a:rPr lang="de-DE" dirty="0" smtClean="0"/>
              <a:t>Quelle: </a:t>
            </a:r>
            <a:r>
              <a:rPr lang="de-DE" dirty="0" err="1" smtClean="0"/>
              <a:t>Laudon</a:t>
            </a:r>
            <a:r>
              <a:rPr lang="de-DE" dirty="0" smtClean="0"/>
              <a:t>/</a:t>
            </a:r>
            <a:r>
              <a:rPr lang="de-DE" dirty="0" err="1" smtClean="0"/>
              <a:t>Laudon</a:t>
            </a:r>
            <a:r>
              <a:rPr lang="de-DE" dirty="0" smtClean="0"/>
              <a:t>/</a:t>
            </a:r>
            <a:r>
              <a:rPr lang="de-DE" dirty="0" err="1" smtClean="0"/>
              <a:t>Schoder</a:t>
            </a:r>
            <a:r>
              <a:rPr lang="de-DE" dirty="0" smtClean="0"/>
              <a:t> (2010), Abbildung 10.7		</a:t>
            </a:r>
            <a:endParaRPr lang="de-DE" dirty="0"/>
          </a:p>
        </p:txBody>
      </p:sp>
    </p:spTree>
    <p:extLst>
      <p:ext uri="{BB962C8B-B14F-4D97-AF65-F5344CB8AC3E}">
        <p14:creationId xmlns:p14="http://schemas.microsoft.com/office/powerpoint/2010/main" val="1392740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122CDD07-EE6E-2E40-A294-5A8CB4B1DC37}" type="slidenum">
              <a:rPr lang="de-DE" altLang="de-DE" sz="1200">
                <a:solidFill>
                  <a:srgbClr val="000000"/>
                </a:solidFill>
              </a:rPr>
              <a:pPr/>
              <a:t>73</a:t>
            </a:fld>
            <a:endParaRPr lang="de-DE" altLang="de-DE" sz="1200">
              <a:solidFill>
                <a:srgbClr val="000000"/>
              </a:solidFill>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31904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BDDB1BB9-FA61-A446-BE80-F8C8085564F3}" type="slidenum">
              <a:rPr lang="de-DE" altLang="de-DE" sz="1200">
                <a:solidFill>
                  <a:srgbClr val="000000"/>
                </a:solidFill>
              </a:rPr>
              <a:pPr/>
              <a:t>74</a:t>
            </a:fld>
            <a:endParaRPr lang="de-DE" altLang="de-DE" sz="1200">
              <a:solidFill>
                <a:srgbClr val="000000"/>
              </a:solidFill>
            </a:endParaRPr>
          </a:p>
        </p:txBody>
      </p:sp>
    </p:spTree>
    <p:extLst>
      <p:ext uri="{BB962C8B-B14F-4D97-AF65-F5344CB8AC3E}">
        <p14:creationId xmlns:p14="http://schemas.microsoft.com/office/powerpoint/2010/main" val="106607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8F0B0C05-4740-A641-97AB-74CCB3039124}" type="slidenum">
              <a:rPr lang="en-US" altLang="de-DE" sz="1200"/>
              <a:pPr/>
              <a:t>7</a:t>
            </a:fld>
            <a:endParaRPr lang="en-US" altLang="de-DE"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748349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50C88F4C-529E-F349-868A-51B566590C38}" type="slidenum">
              <a:rPr lang="de-DE" altLang="de-DE" sz="1200">
                <a:solidFill>
                  <a:srgbClr val="000000"/>
                </a:solidFill>
              </a:rPr>
              <a:pPr/>
              <a:t>75</a:t>
            </a:fld>
            <a:endParaRPr lang="de-DE" altLang="de-DE" sz="1200">
              <a:solidFill>
                <a:srgbClr val="000000"/>
              </a:solidFill>
            </a:endParaRPr>
          </a:p>
        </p:txBody>
      </p:sp>
    </p:spTree>
    <p:extLst>
      <p:ext uri="{BB962C8B-B14F-4D97-AF65-F5344CB8AC3E}">
        <p14:creationId xmlns:p14="http://schemas.microsoft.com/office/powerpoint/2010/main" val="21363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C8F7F144-D82C-154D-9857-ADC3EDA67DDE}" type="slidenum">
              <a:rPr lang="de-DE" altLang="de-DE" sz="1200">
                <a:solidFill>
                  <a:srgbClr val="000000"/>
                </a:solidFill>
              </a:rPr>
              <a:pPr/>
              <a:t>76</a:t>
            </a:fld>
            <a:endParaRPr lang="de-DE" altLang="de-DE" sz="1200">
              <a:solidFill>
                <a:srgbClr val="000000"/>
              </a:solidFill>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409544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C5600610-4AEF-474E-94F1-A5849668B23A}" type="slidenum">
              <a:rPr lang="de-DE" altLang="de-DE" sz="1200">
                <a:solidFill>
                  <a:srgbClr val="000000"/>
                </a:solidFill>
              </a:rPr>
              <a:pPr/>
              <a:t>77</a:t>
            </a:fld>
            <a:endParaRPr lang="de-DE" altLang="de-DE" sz="1200">
              <a:solidFill>
                <a:srgbClr val="000000"/>
              </a:solidFill>
            </a:endParaRPr>
          </a:p>
        </p:txBody>
      </p:sp>
    </p:spTree>
    <p:extLst>
      <p:ext uri="{BB962C8B-B14F-4D97-AF65-F5344CB8AC3E}">
        <p14:creationId xmlns:p14="http://schemas.microsoft.com/office/powerpoint/2010/main" val="1747844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D5118DAE-B26F-BA40-A906-C527AB1428ED}" type="slidenum">
              <a:rPr lang="de-DE" altLang="de-DE" sz="1200">
                <a:solidFill>
                  <a:srgbClr val="000000"/>
                </a:solidFill>
              </a:rPr>
              <a:pPr/>
              <a:t>78</a:t>
            </a:fld>
            <a:endParaRPr lang="de-DE" altLang="de-DE" sz="1200">
              <a:solidFill>
                <a:srgbClr val="000000"/>
              </a:solidFill>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2143124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714A46C-A737-6A43-B116-2A1F76C55E2C}" type="slidenum">
              <a:rPr lang="de-DE" altLang="de-DE" sz="1200">
                <a:solidFill>
                  <a:srgbClr val="000000"/>
                </a:solidFill>
              </a:rPr>
              <a:pPr/>
              <a:t>79</a:t>
            </a:fld>
            <a:endParaRPr lang="de-DE" altLang="de-DE" sz="1200">
              <a:solidFill>
                <a:srgbClr val="000000"/>
              </a:solidFill>
            </a:endParaRPr>
          </a:p>
        </p:txBody>
      </p:sp>
    </p:spTree>
    <p:extLst>
      <p:ext uri="{BB962C8B-B14F-4D97-AF65-F5344CB8AC3E}">
        <p14:creationId xmlns:p14="http://schemas.microsoft.com/office/powerpoint/2010/main" val="431530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676C443F-A440-6A4D-9B7F-E032FDCA7089}" type="slidenum">
              <a:rPr lang="de-DE" altLang="de-DE" sz="1200">
                <a:solidFill>
                  <a:srgbClr val="000000"/>
                </a:solidFill>
              </a:rPr>
              <a:pPr/>
              <a:t>80</a:t>
            </a:fld>
            <a:endParaRPr lang="de-DE" altLang="de-DE" sz="1200">
              <a:solidFill>
                <a:srgbClr val="000000"/>
              </a:solidFill>
            </a:endParaRPr>
          </a:p>
        </p:txBody>
      </p:sp>
    </p:spTree>
    <p:extLst>
      <p:ext uri="{BB962C8B-B14F-4D97-AF65-F5344CB8AC3E}">
        <p14:creationId xmlns:p14="http://schemas.microsoft.com/office/powerpoint/2010/main" val="703550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F8752C2C-5676-CE4C-922E-0C6B3F38E87B}" type="slidenum">
              <a:rPr lang="de-DE" altLang="de-DE" sz="1200">
                <a:solidFill>
                  <a:srgbClr val="000000"/>
                </a:solidFill>
              </a:rPr>
              <a:pPr/>
              <a:t>81</a:t>
            </a:fld>
            <a:endParaRPr lang="de-DE" altLang="de-DE" sz="1200">
              <a:solidFill>
                <a:srgbClr val="000000"/>
              </a:solidFill>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733327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65C18E8A-B1FD-4945-9F7F-231849E50ED9}" type="slidenum">
              <a:rPr lang="de-DE" altLang="de-DE" sz="1200">
                <a:solidFill>
                  <a:srgbClr val="000000"/>
                </a:solidFill>
              </a:rPr>
              <a:pPr/>
              <a:t>82</a:t>
            </a:fld>
            <a:endParaRPr lang="de-DE" altLang="de-DE" sz="1200">
              <a:solidFill>
                <a:srgbClr val="000000"/>
              </a:solidFill>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725138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C83A8B0A-B118-9E41-9EAC-E036D84992D4}" type="slidenum">
              <a:rPr lang="de-DE" altLang="de-DE" sz="1200">
                <a:solidFill>
                  <a:srgbClr val="000000"/>
                </a:solidFill>
              </a:rPr>
              <a:pPr/>
              <a:t>83</a:t>
            </a:fld>
            <a:endParaRPr lang="de-DE" altLang="de-DE" sz="1200">
              <a:solidFill>
                <a:srgbClr val="000000"/>
              </a:solidFill>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941727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84</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63980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3CB0DDD2-22B1-144B-9741-40E42814D7DE}" type="slidenum">
              <a:rPr lang="en-US" altLang="de-DE" sz="1200"/>
              <a:pPr/>
              <a:t>8</a:t>
            </a:fld>
            <a:endParaRPr lang="en-US" altLang="de-DE"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2137390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B56C39B0-0046-9F48-9B52-27CF7FBD4A62}" type="slidenum">
              <a:rPr lang="en-US" altLang="de-DE">
                <a:solidFill>
                  <a:srgbClr val="000000"/>
                </a:solidFill>
              </a:rPr>
              <a:pPr>
                <a:spcBef>
                  <a:spcPct val="0"/>
                </a:spcBef>
              </a:pPr>
              <a:t>86</a:t>
            </a:fld>
            <a:endParaRPr lang="en-US" altLang="de-DE">
              <a:solidFill>
                <a:srgbClr val="000000"/>
              </a:solidFil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217871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2FE30FDC-C516-EE46-AEC5-2C24AECB575A}" type="slidenum">
              <a:rPr lang="en-US" altLang="de-DE">
                <a:solidFill>
                  <a:srgbClr val="000000"/>
                </a:solidFill>
              </a:rPr>
              <a:pPr>
                <a:spcBef>
                  <a:spcPct val="0"/>
                </a:spcBef>
              </a:pPr>
              <a:t>87</a:t>
            </a:fld>
            <a:endParaRPr lang="en-US" altLang="de-DE">
              <a:solidFill>
                <a:srgbClr val="000000"/>
              </a:solidFill>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292423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C943AB11-6CFF-9449-B8F3-76A735852278}" type="slidenum">
              <a:rPr lang="en-US" altLang="de-DE">
                <a:solidFill>
                  <a:srgbClr val="000000"/>
                </a:solidFill>
              </a:rPr>
              <a:pPr>
                <a:spcBef>
                  <a:spcPct val="0"/>
                </a:spcBef>
              </a:pPr>
              <a:t>88</a:t>
            </a:fld>
            <a:endParaRPr lang="en-US" altLang="de-DE">
              <a:solidFill>
                <a:srgbClr val="000000"/>
              </a:solidFill>
            </a:endParaRPr>
          </a:p>
        </p:txBody>
      </p:sp>
      <p:sp>
        <p:nvSpPr>
          <p:cNvPr id="169986" name="Rectangle 2"/>
          <p:cNvSpPr>
            <a:spLocks noGrp="1" noRot="1" noChangeAspect="1" noChangeArrowheads="1" noTextEdit="1"/>
          </p:cNvSpPr>
          <p:nvPr>
            <p:ph type="sldImg"/>
          </p:nvPr>
        </p:nvSpPr>
        <p:spPr>
          <a:xfrm>
            <a:off x="995363" y="763588"/>
            <a:ext cx="5121275" cy="3840162"/>
          </a:xfrm>
          <a:ln/>
        </p:spPr>
      </p:sp>
      <p:sp>
        <p:nvSpPr>
          <p:cNvPr id="169987" name="Rectangle 3"/>
          <p:cNvSpPr>
            <a:spLocks noGrp="1" noChangeArrowheads="1"/>
          </p:cNvSpPr>
          <p:nvPr>
            <p:ph type="body" idx="1"/>
          </p:nvPr>
        </p:nvSpPr>
        <p:spPr>
          <a:xfrm>
            <a:off x="946150" y="4859338"/>
            <a:ext cx="5207000" cy="4611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910300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90</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551836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205F88F0-E9FF-8140-8248-9395F729E7C0}" type="slidenum">
              <a:rPr lang="en-US" altLang="de-DE">
                <a:solidFill>
                  <a:srgbClr val="000000"/>
                </a:solidFill>
              </a:rPr>
              <a:pPr>
                <a:spcBef>
                  <a:spcPct val="0"/>
                </a:spcBef>
              </a:pPr>
              <a:t>91</a:t>
            </a:fld>
            <a:endParaRPr lang="en-US" altLang="de-DE">
              <a:solidFill>
                <a:srgbClr val="000000"/>
              </a:solidFill>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255387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A8F9C7B8-B7A5-3B4F-B636-EEFD6BFCDAE1}" type="slidenum">
              <a:rPr lang="en-US" altLang="de-DE">
                <a:solidFill>
                  <a:srgbClr val="000000"/>
                </a:solidFill>
              </a:rPr>
              <a:pPr>
                <a:spcBef>
                  <a:spcPct val="0"/>
                </a:spcBef>
              </a:pPr>
              <a:t>92</a:t>
            </a:fld>
            <a:endParaRPr lang="en-US" altLang="de-DE">
              <a:solidFill>
                <a:srgbClr val="000000"/>
              </a:solidFill>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988714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E4822B32-9722-A744-A0E0-FCBC99CFF967}" type="slidenum">
              <a:rPr lang="en-US" altLang="de-DE">
                <a:solidFill>
                  <a:srgbClr val="000000"/>
                </a:solidFill>
              </a:rPr>
              <a:pPr>
                <a:spcBef>
                  <a:spcPct val="0"/>
                </a:spcBef>
              </a:pPr>
              <a:t>93</a:t>
            </a:fld>
            <a:endParaRPr lang="en-US" altLang="de-DE">
              <a:solidFill>
                <a:srgbClr val="000000"/>
              </a:solidFill>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566369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3A0F82F5-3B89-A942-851E-66F61690C161}" type="slidenum">
              <a:rPr lang="en-US" altLang="de-DE">
                <a:solidFill>
                  <a:srgbClr val="000000"/>
                </a:solidFill>
              </a:rPr>
              <a:pPr>
                <a:spcBef>
                  <a:spcPct val="0"/>
                </a:spcBef>
              </a:pPr>
              <a:t>94</a:t>
            </a:fld>
            <a:endParaRPr lang="en-US" altLang="de-DE">
              <a:solidFill>
                <a:srgbClr val="000000"/>
              </a:solidFill>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360613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4B9E1AF7-8A3E-4640-BAF5-3A7420FBDC16}" type="slidenum">
              <a:rPr lang="en-US" altLang="de-DE">
                <a:solidFill>
                  <a:srgbClr val="000000"/>
                </a:solidFill>
              </a:rPr>
              <a:pPr>
                <a:spcBef>
                  <a:spcPct val="0"/>
                </a:spcBef>
              </a:pPr>
              <a:t>95</a:t>
            </a:fld>
            <a:endParaRPr lang="en-US" altLang="de-DE">
              <a:solidFill>
                <a:srgbClr val="000000"/>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2000419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spcBef>
                <a:spcPct val="30000"/>
              </a:spcBef>
              <a:defRPr sz="1200">
                <a:solidFill>
                  <a:schemeClr val="tx1"/>
                </a:solidFill>
                <a:latin typeface="Times New Roman" charset="0"/>
              </a:defRPr>
            </a:lvl1pPr>
            <a:lvl2pPr marL="742950" indent="-285750" defTabSz="960438">
              <a:spcBef>
                <a:spcPct val="30000"/>
              </a:spcBef>
              <a:defRPr sz="1200">
                <a:solidFill>
                  <a:schemeClr val="tx1"/>
                </a:solidFill>
                <a:latin typeface="Times New Roman" charset="0"/>
              </a:defRPr>
            </a:lvl2pPr>
            <a:lvl3pPr marL="1143000" indent="-228600" defTabSz="960438">
              <a:spcBef>
                <a:spcPct val="30000"/>
              </a:spcBef>
              <a:defRPr sz="1200">
                <a:solidFill>
                  <a:schemeClr val="tx1"/>
                </a:solidFill>
                <a:latin typeface="Times New Roman" charset="0"/>
              </a:defRPr>
            </a:lvl3pPr>
            <a:lvl4pPr marL="1600200" indent="-228600" defTabSz="960438">
              <a:spcBef>
                <a:spcPct val="30000"/>
              </a:spcBef>
              <a:defRPr sz="1200">
                <a:solidFill>
                  <a:schemeClr val="tx1"/>
                </a:solidFill>
                <a:latin typeface="Times New Roman" charset="0"/>
              </a:defRPr>
            </a:lvl4pPr>
            <a:lvl5pPr marL="2057400" indent="-228600" defTabSz="960438">
              <a:spcBef>
                <a:spcPct val="30000"/>
              </a:spcBef>
              <a:defRPr sz="1200">
                <a:solidFill>
                  <a:schemeClr val="tx1"/>
                </a:solidFill>
                <a:latin typeface="Times New Roman" charset="0"/>
              </a:defRPr>
            </a:lvl5pPr>
            <a:lvl6pPr marL="2514600" indent="-228600" defTabSz="960438" eaLnBrk="0" fontAlgn="base" hangingPunct="0">
              <a:spcBef>
                <a:spcPct val="30000"/>
              </a:spcBef>
              <a:spcAft>
                <a:spcPct val="0"/>
              </a:spcAft>
              <a:defRPr sz="1200">
                <a:solidFill>
                  <a:schemeClr val="tx1"/>
                </a:solidFill>
                <a:latin typeface="Times New Roman" charset="0"/>
              </a:defRPr>
            </a:lvl6pPr>
            <a:lvl7pPr marL="2971800" indent="-228600" defTabSz="960438" eaLnBrk="0" fontAlgn="base" hangingPunct="0">
              <a:spcBef>
                <a:spcPct val="30000"/>
              </a:spcBef>
              <a:spcAft>
                <a:spcPct val="0"/>
              </a:spcAft>
              <a:defRPr sz="1200">
                <a:solidFill>
                  <a:schemeClr val="tx1"/>
                </a:solidFill>
                <a:latin typeface="Times New Roman" charset="0"/>
              </a:defRPr>
            </a:lvl7pPr>
            <a:lvl8pPr marL="3429000" indent="-228600" defTabSz="960438" eaLnBrk="0" fontAlgn="base" hangingPunct="0">
              <a:spcBef>
                <a:spcPct val="30000"/>
              </a:spcBef>
              <a:spcAft>
                <a:spcPct val="0"/>
              </a:spcAft>
              <a:defRPr sz="1200">
                <a:solidFill>
                  <a:schemeClr val="tx1"/>
                </a:solidFill>
                <a:latin typeface="Times New Roman" charset="0"/>
              </a:defRPr>
            </a:lvl8pPr>
            <a:lvl9pPr marL="3886200" indent="-228600" defTabSz="960438" eaLnBrk="0" fontAlgn="base" hangingPunct="0">
              <a:spcBef>
                <a:spcPct val="30000"/>
              </a:spcBef>
              <a:spcAft>
                <a:spcPct val="0"/>
              </a:spcAft>
              <a:defRPr sz="1200">
                <a:solidFill>
                  <a:schemeClr val="tx1"/>
                </a:solidFill>
                <a:latin typeface="Times New Roman" charset="0"/>
              </a:defRPr>
            </a:lvl9pPr>
          </a:lstStyle>
          <a:p>
            <a:pPr>
              <a:spcBef>
                <a:spcPct val="0"/>
              </a:spcBef>
            </a:pPr>
            <a:fld id="{BFF2FD79-5A4D-154B-9EF9-3D1863C35C77}" type="slidenum">
              <a:rPr lang="en-US" altLang="de-DE">
                <a:solidFill>
                  <a:srgbClr val="000000"/>
                </a:solidFill>
              </a:rPr>
              <a:pPr>
                <a:spcBef>
                  <a:spcPct val="0"/>
                </a:spcBef>
              </a:pPr>
              <a:t>96</a:t>
            </a:fld>
            <a:endParaRPr lang="en-US" altLang="de-DE">
              <a:solidFill>
                <a:srgbClr val="000000"/>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112233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8C116EE5-D72D-5C4C-AC6E-68F3CB223A4D}" type="slidenum">
              <a:rPr lang="en-US" altLang="de-DE" sz="1200"/>
              <a:pPr/>
              <a:t>9</a:t>
            </a:fld>
            <a:endParaRPr lang="en-US" altLang="de-DE" sz="12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87756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0437A518-F7E5-B443-9CE5-B96F60A9AF48}" type="slidenum">
              <a:rPr lang="en-US" altLang="de-DE" sz="1200"/>
              <a:pPr/>
              <a:t>10</a:t>
            </a:fld>
            <a:endParaRPr lang="en-US" altLang="de-DE" sz="12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63063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4528D8A9-DC78-8F4F-9849-5928A8C005CC}" type="slidenum">
              <a:rPr lang="en-US" altLang="de-DE" sz="1200"/>
              <a:pPr/>
              <a:t>15</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88579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59B1F2B5-7B94-5045-B6D1-4BE6E06C0247}" type="slidenum">
              <a:rPr lang="en-US" altLang="de-DE" sz="1200">
                <a:solidFill>
                  <a:srgbClr val="000000"/>
                </a:solidFill>
              </a:rPr>
              <a:pPr/>
              <a:t>16</a:t>
            </a:fld>
            <a:endParaRPr lang="en-US" altLang="de-DE" sz="1200">
              <a:solidFill>
                <a:srgbClr val="000000"/>
              </a:solidFill>
            </a:endParaRPr>
          </a:p>
        </p:txBody>
      </p:sp>
      <p:sp>
        <p:nvSpPr>
          <p:cNvPr id="184323" name="Rectangle 2"/>
          <p:cNvSpPr>
            <a:spLocks noGrp="1" noRot="1" noChangeAspect="1" noChangeArrowheads="1" noTextEdit="1"/>
          </p:cNvSpPr>
          <p:nvPr>
            <p:ph type="sldImg"/>
          </p:nvPr>
        </p:nvSpPr>
        <p:spPr>
          <a:xfrm>
            <a:off x="995363" y="763588"/>
            <a:ext cx="5121275" cy="3840162"/>
          </a:xfrm>
          <a:ln/>
        </p:spPr>
      </p:sp>
      <p:sp>
        <p:nvSpPr>
          <p:cNvPr id="184324" name="Rectangle 3"/>
          <p:cNvSpPr>
            <a:spLocks noGrp="1" noChangeArrowheads="1"/>
          </p:cNvSpPr>
          <p:nvPr>
            <p:ph type="body" idx="1"/>
          </p:nvPr>
        </p:nvSpPr>
        <p:spPr>
          <a:xfrm>
            <a:off x="946150" y="4859338"/>
            <a:ext cx="5207000" cy="4611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a:latin typeface="Times New Roman" charset="0"/>
            </a:endParaRPr>
          </a:p>
        </p:txBody>
      </p:sp>
    </p:spTree>
    <p:extLst>
      <p:ext uri="{BB962C8B-B14F-4D97-AF65-F5344CB8AC3E}">
        <p14:creationId xmlns:p14="http://schemas.microsoft.com/office/powerpoint/2010/main" val="124343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128"/>
                <a:cs typeface="ヒラギノ角ゴ Pro W3" charset="-128"/>
              </a:defRPr>
            </a:lvl1pPr>
            <a:lvl2pPr marL="742950" indent="-285750" defTabSz="960438" eaLnBrk="0" hangingPunct="0">
              <a:defRPr sz="2800">
                <a:solidFill>
                  <a:schemeClr val="tx1"/>
                </a:solidFill>
                <a:latin typeface="Times New Roman" charset="0"/>
                <a:ea typeface="ヒラギノ角ゴ Pro W3" charset="-128"/>
                <a:cs typeface="ヒラギノ角ゴ Pro W3" charset="-128"/>
              </a:defRPr>
            </a:lvl2pPr>
            <a:lvl3pPr marL="1143000" indent="-228600" defTabSz="960438" eaLnBrk="0" hangingPunct="0">
              <a:defRPr sz="2800">
                <a:solidFill>
                  <a:schemeClr val="tx1"/>
                </a:solidFill>
                <a:latin typeface="Times New Roman" charset="0"/>
                <a:ea typeface="ヒラギノ角ゴ Pro W3" charset="-128"/>
                <a:cs typeface="ヒラギノ角ゴ Pro W3" charset="-128"/>
              </a:defRPr>
            </a:lvl3pPr>
            <a:lvl4pPr marL="1600200" indent="-228600" defTabSz="960438" eaLnBrk="0" hangingPunct="0">
              <a:defRPr sz="2800">
                <a:solidFill>
                  <a:schemeClr val="tx1"/>
                </a:solidFill>
                <a:latin typeface="Times New Roman" charset="0"/>
                <a:ea typeface="ヒラギノ角ゴ Pro W3" charset="-128"/>
                <a:cs typeface="ヒラギノ角ゴ Pro W3" charset="-128"/>
              </a:defRPr>
            </a:lvl4pPr>
            <a:lvl5pPr marL="2057400" indent="-228600" defTabSz="960438" eaLnBrk="0" hangingPunct="0">
              <a:defRPr sz="2800">
                <a:solidFill>
                  <a:schemeClr val="tx1"/>
                </a:solidFill>
                <a:latin typeface="Times New Roman" charset="0"/>
                <a:ea typeface="ヒラギノ角ゴ Pro W3" charset="-128"/>
                <a:cs typeface="ヒラギノ角ゴ Pro W3" charset="-128"/>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fld id="{009CFE76-BD98-404A-9FA4-BFE7463C95CB}" type="slidenum">
              <a:rPr lang="en-US" altLang="de-DE" sz="1200">
                <a:solidFill>
                  <a:srgbClr val="000000"/>
                </a:solidFill>
              </a:rPr>
              <a:pPr/>
              <a:t>22</a:t>
            </a:fld>
            <a:endParaRPr lang="en-US" altLang="de-DE" sz="120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de-DE">
              <a:latin typeface="Times New Roman" charset="0"/>
            </a:endParaRPr>
          </a:p>
        </p:txBody>
      </p:sp>
    </p:spTree>
    <p:extLst>
      <p:ext uri="{BB962C8B-B14F-4D97-AF65-F5344CB8AC3E}">
        <p14:creationId xmlns:p14="http://schemas.microsoft.com/office/powerpoint/2010/main" val="970925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10409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69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3"/>
          <p:cNvSpPr>
            <a:spLocks noGrp="1"/>
          </p:cNvSpPr>
          <p:nvPr>
            <p:ph type="title"/>
          </p:nvPr>
        </p:nvSpPr>
        <p:spPr/>
        <p:txBody>
          <a:bodyPr/>
          <a:lstStyle/>
          <a:p>
            <a:r>
              <a:rPr lang="de-DE" altLang="de-DE" smtClean="0"/>
              <a:t>Lernziele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9</a:t>
            </a:fld>
            <a:endParaRPr lang="en-US"/>
          </a:p>
        </p:txBody>
      </p:sp>
      <p:sp>
        <p:nvSpPr>
          <p:cNvPr id="34819" name="Rectangle 3"/>
          <p:cNvSpPr>
            <a:spLocks noGrp="1" noChangeArrowheads="1"/>
          </p:cNvSpPr>
          <p:nvPr>
            <p:ph sz="quarter" idx="12"/>
          </p:nvPr>
        </p:nvSpPr>
        <p:spPr/>
        <p:txBody>
          <a:bodyPr/>
          <a:lstStyle/>
          <a:p>
            <a:r>
              <a:rPr lang="de-DE" altLang="de-DE" smtClean="0"/>
              <a:t>Welche neuen Geschäftsmodelle lassen sich durch E-Commerce umsetzen?</a:t>
            </a:r>
          </a:p>
          <a:p>
            <a:r>
              <a:rPr lang="de-DE" altLang="de-DE" smtClean="0"/>
              <a:t>Welches sind die gängigen Zahlungssysteme im E-Commerce?</a:t>
            </a:r>
          </a:p>
          <a:p>
            <a:r>
              <a:rPr lang="de-DE" altLang="de-DE" smtClean="0"/>
              <a:t>Welche Rolle spielt Mobile Commerce? Was sind wichtige Anwendungskategorien von Mobile Commerce?</a:t>
            </a:r>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9694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3"/>
          <p:cNvSpPr>
            <a:spLocks noGrp="1"/>
          </p:cNvSpPr>
          <p:nvPr>
            <p:ph type="title"/>
          </p:nvPr>
        </p:nvSpPr>
        <p:spPr/>
        <p:txBody>
          <a:bodyPr/>
          <a:lstStyle/>
          <a:p>
            <a:r>
              <a:rPr lang="de-DE" altLang="de-DE" smtClean="0"/>
              <a:t>Lernziele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10</a:t>
            </a:fld>
            <a:endParaRPr lang="en-US"/>
          </a:p>
        </p:txBody>
      </p:sp>
      <p:sp>
        <p:nvSpPr>
          <p:cNvPr id="35843" name="Rectangle 3"/>
          <p:cNvSpPr>
            <a:spLocks noGrp="1" noChangeArrowheads="1"/>
          </p:cNvSpPr>
          <p:nvPr>
            <p:ph sz="quarter" idx="12"/>
          </p:nvPr>
        </p:nvSpPr>
        <p:spPr/>
        <p:txBody>
          <a:bodyPr/>
          <a:lstStyle/>
          <a:p>
            <a:r>
              <a:rPr lang="de-DE" altLang="de-DE" smtClean="0"/>
              <a:t>Welche Techniken werden hauptsächlich für die Unterstützung von E-Commerce eingesetzt?</a:t>
            </a:r>
          </a:p>
          <a:p>
            <a:r>
              <a:rPr lang="de-DE" altLang="de-DE" smtClean="0"/>
              <a:t>Welche rechtlichen Rahmenbedingungen im Zusammenhang mit online getätigten Vertragsschlüssen sind relevant?</a:t>
            </a:r>
          </a:p>
          <a:p>
            <a:r>
              <a:rPr lang="de-DE" altLang="de-DE" smtClean="0"/>
              <a:t>Vor welche bedeutenden Herausforderungen werden Management und Organisation durch E-Commerce gestellt?</a:t>
            </a:r>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69602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altLang="de-DE" dirty="0" smtClean="0"/>
              <a:t>Sollte T.J. </a:t>
            </a:r>
            <a:r>
              <a:rPr lang="de-DE" altLang="de-DE" dirty="0" err="1" smtClean="0"/>
              <a:t>Maxx</a:t>
            </a:r>
            <a:r>
              <a:rPr lang="de-DE" altLang="de-DE" dirty="0" smtClean="0"/>
              <a:t> online verkaufen?</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11</a:t>
            </a:fld>
            <a:endParaRPr lang="en-US"/>
          </a:p>
        </p:txBody>
      </p:sp>
      <p:sp>
        <p:nvSpPr>
          <p:cNvPr id="36867" name="Inhaltsplatzhalter 2"/>
          <p:cNvSpPr>
            <a:spLocks noGrp="1"/>
          </p:cNvSpPr>
          <p:nvPr>
            <p:ph sz="quarter" idx="12"/>
          </p:nvPr>
        </p:nvSpPr>
        <p:spPr/>
        <p:txBody>
          <a:bodyPr>
            <a:normAutofit fontScale="92500"/>
          </a:bodyPr>
          <a:lstStyle/>
          <a:p>
            <a:r>
              <a:rPr lang="de-DE" altLang="de-DE" smtClean="0"/>
              <a:t>T.J. Maxx war ein Spätzünder auf dem Onlinemarkt</a:t>
            </a:r>
          </a:p>
          <a:p>
            <a:pPr lvl="1"/>
            <a:r>
              <a:rPr lang="de-DE" altLang="de-DE" smtClean="0"/>
              <a:t>Bekleidungsdiscounter mit über 1000 Läden</a:t>
            </a:r>
          </a:p>
          <a:p>
            <a:pPr lvl="1"/>
            <a:r>
              <a:rPr lang="de-DE" altLang="de-DE" smtClean="0"/>
              <a:t>Startete erst 2013 seine E-Commerce-Plattform </a:t>
            </a:r>
          </a:p>
          <a:p>
            <a:pPr lvl="1"/>
            <a:r>
              <a:rPr lang="de-DE" altLang="de-DE" smtClean="0"/>
              <a:t>Erster Versuch 2004, nach einem Jahr wieder Rückzug</a:t>
            </a:r>
          </a:p>
          <a:p>
            <a:pPr lvl="1"/>
            <a:r>
              <a:rPr lang="de-DE" altLang="de-DE" smtClean="0"/>
              <a:t>Warum mit neuem Versuch so lange gewartet?</a:t>
            </a:r>
          </a:p>
          <a:p>
            <a:r>
              <a:rPr lang="de-DE" altLang="de-DE" smtClean="0"/>
              <a:t>T.J. Maxx kauft kleine Mengen ein</a:t>
            </a:r>
          </a:p>
          <a:p>
            <a:pPr lvl="1"/>
            <a:r>
              <a:rPr lang="de-DE" altLang="de-DE" smtClean="0"/>
              <a:t>Kauf von Überschussbeständen und Vorsaisonware</a:t>
            </a:r>
          </a:p>
          <a:p>
            <a:pPr lvl="1"/>
            <a:r>
              <a:rPr lang="de-DE" altLang="de-DE" smtClean="0"/>
              <a:t>Jede Woche neue Designer und Marken</a:t>
            </a:r>
          </a:p>
          <a:p>
            <a:pPr lvl="1"/>
            <a:r>
              <a:rPr lang="de-DE" altLang="de-DE" smtClean="0"/>
              <a:t>Angebot in jedem Laden unterschiedlich</a:t>
            </a:r>
          </a:p>
          <a:p>
            <a:pPr lvl="1"/>
            <a:r>
              <a:rPr lang="de-DE" altLang="de-DE" smtClean="0"/>
              <a:t>Designer wollen ihre Artikel nicht online verramscht sehen</a:t>
            </a:r>
          </a:p>
          <a:p>
            <a:endParaRPr lang="de-DE" altLang="de-DE" dirty="0"/>
          </a:p>
        </p:txBody>
      </p:sp>
      <p:sp>
        <p:nvSpPr>
          <p:cNvPr id="18" name="Untertitel 17"/>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1707056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DE" altLang="de-DE" dirty="0" smtClean="0"/>
              <a:t>Sollte T.J. </a:t>
            </a:r>
            <a:r>
              <a:rPr lang="de-DE" altLang="de-DE" dirty="0" err="1" smtClean="0"/>
              <a:t>Maxx</a:t>
            </a:r>
            <a:r>
              <a:rPr lang="de-DE" altLang="de-DE" dirty="0" smtClean="0"/>
              <a:t> online verkaufen?</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12</a:t>
            </a:fld>
            <a:endParaRPr lang="en-US"/>
          </a:p>
        </p:txBody>
      </p:sp>
      <p:sp>
        <p:nvSpPr>
          <p:cNvPr id="37891" name="Inhaltsplatzhalter 2"/>
          <p:cNvSpPr>
            <a:spLocks noGrp="1"/>
          </p:cNvSpPr>
          <p:nvPr>
            <p:ph sz="quarter" idx="12"/>
          </p:nvPr>
        </p:nvSpPr>
        <p:spPr/>
        <p:txBody>
          <a:bodyPr>
            <a:normAutofit lnSpcReduction="10000"/>
          </a:bodyPr>
          <a:lstStyle/>
          <a:p>
            <a:r>
              <a:rPr lang="de-DE" altLang="de-DE" smtClean="0"/>
              <a:t>Was bewog den erneuten Schritt ins E-Commerce?</a:t>
            </a:r>
          </a:p>
          <a:p>
            <a:pPr lvl="1"/>
            <a:r>
              <a:rPr lang="de-DE" altLang="de-DE" smtClean="0"/>
              <a:t>Gewinnspannen liegen online im Durchschnitt 7% über denen der Ladenverkäufe</a:t>
            </a:r>
          </a:p>
          <a:p>
            <a:pPr lvl="1"/>
            <a:r>
              <a:rPr lang="de-DE" altLang="de-DE" smtClean="0"/>
              <a:t>Flash-Sales- und Overstock-Seiten wurden beliebt</a:t>
            </a:r>
          </a:p>
          <a:p>
            <a:pPr lvl="1"/>
            <a:r>
              <a:rPr lang="de-DE" altLang="de-DE" smtClean="0"/>
              <a:t>Zukauf von Sierra Trading Post (Internet-Discounter)</a:t>
            </a:r>
          </a:p>
          <a:p>
            <a:r>
              <a:rPr lang="de-DE" altLang="de-DE" smtClean="0"/>
              <a:t>T.J. Maxx E-Commerce-Präsenz</a:t>
            </a:r>
          </a:p>
          <a:p>
            <a:pPr lvl="1"/>
            <a:r>
              <a:rPr lang="de-DE" altLang="de-DE" smtClean="0"/>
              <a:t>Einkauferlebnis wie im Shop bewahren: „durchwühlen“, keine Suchfunktion</a:t>
            </a:r>
          </a:p>
          <a:p>
            <a:pPr lvl="1"/>
            <a:r>
              <a:rPr lang="de-DE" altLang="de-DE" smtClean="0"/>
              <a:t>Eigene Flash-Sales-Seite: Maxx Flash</a:t>
            </a:r>
          </a:p>
          <a:p>
            <a:pPr lvl="1"/>
            <a:r>
              <a:rPr lang="de-DE" altLang="de-DE" smtClean="0"/>
              <a:t>Bestellte Artikel können zurückgesendet werden</a:t>
            </a:r>
          </a:p>
          <a:p>
            <a:pPr lvl="1"/>
            <a:r>
              <a:rPr lang="de-DE" altLang="de-DE" smtClean="0"/>
              <a:t>Noch liegen keine Zahlen über Profitabilität vor</a:t>
            </a:r>
            <a:endParaRPr lang="de-DE" altLang="de-DE" dirty="0" smtClean="0"/>
          </a:p>
        </p:txBody>
      </p:sp>
      <p:sp>
        <p:nvSpPr>
          <p:cNvPr id="18" name="Untertitel 17"/>
          <p:cNvSpPr>
            <a:spLocks noGrp="1"/>
          </p:cNvSpPr>
          <p:nvPr>
            <p:ph type="subTitle" idx="13"/>
          </p:nvPr>
        </p:nvSpPr>
        <p:spPr>
          <a:xfrm>
            <a:off x="360363" y="1172918"/>
            <a:ext cx="8234362" cy="677108"/>
          </a:xfrm>
        </p:spPr>
        <p:txBody>
          <a:bodyPr/>
          <a:lstStyle/>
          <a:p>
            <a:r>
              <a:rPr lang="de-DE" dirty="0"/>
              <a:t>Einführende Fallstudie</a:t>
            </a:r>
          </a:p>
          <a:p>
            <a:endParaRPr lang="de-DE" dirty="0"/>
          </a:p>
        </p:txBody>
      </p:sp>
    </p:spTree>
    <p:extLst>
      <p:ext uri="{BB962C8B-B14F-4D97-AF65-F5344CB8AC3E}">
        <p14:creationId xmlns:p14="http://schemas.microsoft.com/office/powerpoint/2010/main" val="1297893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DE" altLang="de-DE" dirty="0" smtClean="0"/>
              <a:t>Sollte T.J. </a:t>
            </a:r>
            <a:r>
              <a:rPr lang="de-DE" altLang="de-DE" dirty="0" err="1" smtClean="0"/>
              <a:t>Maxx</a:t>
            </a:r>
            <a:r>
              <a:rPr lang="de-DE" altLang="de-DE" dirty="0" smtClean="0"/>
              <a:t> online verkaufen?</a:t>
            </a:r>
            <a:br>
              <a:rPr lang="de-DE" altLang="de-DE" dirty="0" smtClean="0"/>
            </a:b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13</a:t>
            </a:fld>
            <a:endParaRPr lang="en-US"/>
          </a:p>
        </p:txBody>
      </p:sp>
      <p:sp>
        <p:nvSpPr>
          <p:cNvPr id="38915" name="Inhaltsplatzhalter 2"/>
          <p:cNvSpPr>
            <a:spLocks noGrp="1"/>
          </p:cNvSpPr>
          <p:nvPr>
            <p:ph sz="quarter" idx="12"/>
          </p:nvPr>
        </p:nvSpPr>
        <p:spPr/>
        <p:txBody>
          <a:bodyPr/>
          <a:lstStyle/>
          <a:p>
            <a:r>
              <a:rPr lang="de-DE" altLang="de-DE" smtClean="0"/>
              <a:t>T.J. Maxx spezielles Geschäftsmodell soll sich in seiner Webpräsenz wiederspiegeln </a:t>
            </a:r>
          </a:p>
          <a:p>
            <a:r>
              <a:rPr lang="de-DE" altLang="de-DE" smtClean="0"/>
              <a:t>Bei vielen Nachahmern und Konkurrenten in einem heiß umkämpften Markt ist es wichtig, online präsent zu sein</a:t>
            </a:r>
          </a:p>
          <a:p>
            <a:r>
              <a:rPr lang="de-DE" altLang="de-DE" smtClean="0"/>
              <a:t>Informationssysteme tragen dazu bei, Unternehmen wettbewerbsfähig zu machen</a:t>
            </a:r>
          </a:p>
          <a:p>
            <a:endParaRPr lang="de-DE" altLang="de-DE" dirty="0"/>
          </a:p>
        </p:txBody>
      </p:sp>
      <p:sp>
        <p:nvSpPr>
          <p:cNvPr id="18" name="Untertitel 17"/>
          <p:cNvSpPr>
            <a:spLocks noGrp="1"/>
          </p:cNvSpPr>
          <p:nvPr>
            <p:ph type="subTitle" idx="13"/>
          </p:nvPr>
        </p:nvSpPr>
        <p:spPr>
          <a:xfrm>
            <a:off x="360363" y="1172918"/>
            <a:ext cx="8234362" cy="307777"/>
          </a:xfrm>
        </p:spPr>
        <p:txBody>
          <a:bodyPr/>
          <a:lstStyle/>
          <a:p>
            <a:r>
              <a:rPr lang="de-DE" altLang="de-DE" dirty="0" smtClean="0"/>
              <a:t>Fallstudie: Herausforderungen </a:t>
            </a:r>
            <a:r>
              <a:rPr lang="de-DE" altLang="de-DE" dirty="0"/>
              <a:t>für das Management</a:t>
            </a:r>
            <a:endParaRPr lang="de-DE" dirty="0"/>
          </a:p>
        </p:txBody>
      </p:sp>
    </p:spTree>
    <p:extLst>
      <p:ext uri="{BB962C8B-B14F-4D97-AF65-F5344CB8AC3E}">
        <p14:creationId xmlns:p14="http://schemas.microsoft.com/office/powerpoint/2010/main" val="358532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de-DE" altLang="de-DE" dirty="0" smtClean="0"/>
              <a:t>Sollte T.J. </a:t>
            </a:r>
            <a:r>
              <a:rPr lang="de-DE" altLang="de-DE" dirty="0" err="1" smtClean="0"/>
              <a:t>Maxx</a:t>
            </a:r>
            <a:r>
              <a:rPr lang="de-DE" altLang="de-DE" dirty="0" smtClean="0"/>
              <a:t> online verkaufen?</a:t>
            </a:r>
            <a:endParaRPr lang="de-DE" altLang="de-DE" dirty="0"/>
          </a:p>
        </p:txBody>
      </p:sp>
      <p:sp>
        <p:nvSpPr>
          <p:cNvPr id="8" name="Foliennummernplatzhalter 7"/>
          <p:cNvSpPr>
            <a:spLocks noGrp="1"/>
          </p:cNvSpPr>
          <p:nvPr>
            <p:ph type="sldNum" sz="quarter" idx="11"/>
          </p:nvPr>
        </p:nvSpPr>
        <p:spPr/>
        <p:txBody>
          <a:bodyPr/>
          <a:lstStyle/>
          <a:p>
            <a:fld id="{0D2F3B65-5D26-4378-875C-153D63999E65}" type="slidenum">
              <a:rPr lang="en-US" smtClean="0"/>
              <a:pPr/>
              <a:t>14</a:t>
            </a:fld>
            <a:endParaRPr lang="en-US"/>
          </a:p>
        </p:txBody>
      </p:sp>
      <p:pic>
        <p:nvPicPr>
          <p:cNvPr id="7" name="Inhaltsplatzhalter 6"/>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65125" y="2002778"/>
            <a:ext cx="8229600" cy="3800182"/>
          </a:xfrm>
        </p:spPr>
      </p:pic>
      <p:sp>
        <p:nvSpPr>
          <p:cNvPr id="19" name="Untertitel 18"/>
          <p:cNvSpPr>
            <a:spLocks noGrp="1"/>
          </p:cNvSpPr>
          <p:nvPr>
            <p:ph type="subTitle" idx="13"/>
          </p:nvPr>
        </p:nvSpPr>
        <p:spPr/>
        <p:txBody>
          <a:bodyPr/>
          <a:lstStyle/>
          <a:p>
            <a:r>
              <a:rPr lang="de-DE" dirty="0" smtClean="0"/>
              <a:t>Einführende Fallstudie</a:t>
            </a:r>
            <a:endParaRPr lang="de-DE" dirty="0"/>
          </a:p>
        </p:txBody>
      </p:sp>
    </p:spTree>
    <p:extLst>
      <p:ext uri="{BB962C8B-B14F-4D97-AF65-F5344CB8AC3E}">
        <p14:creationId xmlns:p14="http://schemas.microsoft.com/office/powerpoint/2010/main" val="1857756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15</a:t>
            </a:fld>
            <a:endParaRPr lang="en-US"/>
          </a:p>
        </p:txBody>
      </p:sp>
      <p:sp>
        <p:nvSpPr>
          <p:cNvPr id="29699" name="Rectangle 5"/>
          <p:cNvSpPr>
            <a:spLocks noGrp="1" noChangeArrowheads="1"/>
          </p:cNvSpPr>
          <p:nvPr>
            <p:ph sz="quarter" idx="12"/>
          </p:nvPr>
        </p:nvSpPr>
        <p:spPr/>
        <p:txBody>
          <a:bodyPr>
            <a:normAutofit fontScale="70000" lnSpcReduction="20000"/>
          </a:bodyPr>
          <a:lstStyle/>
          <a:p>
            <a:r>
              <a:rPr lang="en-US" altLang="de-DE" b="1" dirty="0" smtClean="0"/>
              <a:t>E-Commerce und das Internet</a:t>
            </a:r>
          </a:p>
          <a:p>
            <a:pPr lvl="1"/>
            <a:r>
              <a:rPr lang="en-US" altLang="de-DE" b="1" dirty="0" err="1" smtClean="0"/>
              <a:t>Kategorien</a:t>
            </a:r>
            <a:r>
              <a:rPr lang="en-US" altLang="de-DE" b="1" dirty="0" smtClean="0"/>
              <a:t> und </a:t>
            </a:r>
            <a:r>
              <a:rPr lang="en-US" altLang="de-DE" b="1" dirty="0" err="1" smtClean="0"/>
              <a:t>Strukturierungen</a:t>
            </a:r>
            <a:endParaRPr lang="en-US" altLang="de-DE" b="1" dirty="0" smtClean="0"/>
          </a:p>
          <a:p>
            <a:pPr lvl="1"/>
            <a:r>
              <a:rPr lang="en-US" altLang="de-DE" dirty="0" err="1" smtClean="0"/>
              <a:t>Spezifika</a:t>
            </a:r>
            <a:endParaRPr lang="en-US" altLang="de-DE" dirty="0" smtClean="0"/>
          </a:p>
          <a:p>
            <a:pPr lvl="1"/>
            <a:r>
              <a:rPr lang="en-US" altLang="de-DE" dirty="0" err="1" smtClean="0"/>
              <a:t>Phänomene</a:t>
            </a:r>
            <a:endParaRPr lang="en-US" altLang="de-DE" dirty="0" smtClean="0"/>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426819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5"/>
          <p:cNvSpPr>
            <a:spLocks noGrp="1"/>
          </p:cNvSpPr>
          <p:nvPr>
            <p:ph type="title"/>
          </p:nvPr>
        </p:nvSpPr>
        <p:spPr/>
        <p:txBody>
          <a:bodyPr/>
          <a:lstStyle/>
          <a:p>
            <a:r>
              <a:rPr lang="de-DE" altLang="de-DE" dirty="0" smtClean="0"/>
              <a:t>Electronic Commerce vs. Electronic Business</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16</a:t>
            </a:fld>
            <a:endParaRPr lang="en-US"/>
          </a:p>
        </p:txBody>
      </p:sp>
      <p:sp>
        <p:nvSpPr>
          <p:cNvPr id="3748867" name="Rectangle 3"/>
          <p:cNvSpPr>
            <a:spLocks noGrp="1" noChangeArrowheads="1"/>
          </p:cNvSpPr>
          <p:nvPr>
            <p:ph sz="quarter" idx="12"/>
          </p:nvPr>
        </p:nvSpPr>
        <p:spPr/>
        <p:txBody>
          <a:bodyPr>
            <a:normAutofit lnSpcReduction="10000"/>
          </a:bodyPr>
          <a:lstStyle/>
          <a:p>
            <a:r>
              <a:rPr lang="en-US" altLang="de-DE" dirty="0" smtClean="0"/>
              <a:t>Electronic Commerce (E-Commerce) </a:t>
            </a:r>
            <a:r>
              <a:rPr lang="en-US" altLang="de-DE" dirty="0" err="1" smtClean="0"/>
              <a:t>wird</a:t>
            </a:r>
            <a:r>
              <a:rPr lang="en-US" altLang="de-DE" dirty="0" smtClean="0"/>
              <a:t> in </a:t>
            </a:r>
            <a:r>
              <a:rPr lang="en-US" altLang="de-DE" dirty="0" err="1" smtClean="0"/>
              <a:t>einer</a:t>
            </a:r>
            <a:r>
              <a:rPr lang="en-US" altLang="de-DE" dirty="0" smtClean="0"/>
              <a:t> </a:t>
            </a:r>
            <a:r>
              <a:rPr lang="en-US" altLang="de-DE" dirty="0" err="1" smtClean="0"/>
              <a:t>engeren</a:t>
            </a:r>
            <a:r>
              <a:rPr lang="en-US" altLang="de-DE" dirty="0" smtClean="0"/>
              <a:t> </a:t>
            </a:r>
            <a:r>
              <a:rPr lang="en-US" altLang="de-DE" dirty="0" err="1" smtClean="0"/>
              <a:t>Begriffsfassung</a:t>
            </a:r>
            <a:r>
              <a:rPr lang="en-US" altLang="de-DE" dirty="0" smtClean="0"/>
              <a:t> </a:t>
            </a:r>
            <a:r>
              <a:rPr lang="en-US" altLang="de-DE" dirty="0" err="1" smtClean="0"/>
              <a:t>für</a:t>
            </a:r>
            <a:r>
              <a:rPr lang="en-US" altLang="de-DE" dirty="0" smtClean="0"/>
              <a:t> die </a:t>
            </a:r>
            <a:r>
              <a:rPr lang="en-US" altLang="de-DE" dirty="0" err="1" smtClean="0"/>
              <a:t>elektronische</a:t>
            </a:r>
            <a:r>
              <a:rPr lang="en-US" altLang="de-DE" dirty="0" smtClean="0"/>
              <a:t> </a:t>
            </a:r>
            <a:r>
              <a:rPr lang="en-US" altLang="de-DE" dirty="0" err="1" smtClean="0"/>
              <a:t>Unterstützung</a:t>
            </a:r>
            <a:r>
              <a:rPr lang="en-US" altLang="de-DE" dirty="0" smtClean="0"/>
              <a:t> </a:t>
            </a:r>
            <a:r>
              <a:rPr lang="en-US" altLang="de-DE" dirty="0" err="1" smtClean="0"/>
              <a:t>insbesondere</a:t>
            </a:r>
            <a:r>
              <a:rPr lang="en-US" altLang="de-DE" dirty="0" smtClean="0"/>
              <a:t> von (</a:t>
            </a:r>
            <a:r>
              <a:rPr lang="en-US" altLang="de-DE" dirty="0" err="1" smtClean="0"/>
              <a:t>Handels</a:t>
            </a:r>
            <a:r>
              <a:rPr lang="en-US" altLang="de-DE" dirty="0" smtClean="0"/>
              <a:t>-) </a:t>
            </a:r>
            <a:r>
              <a:rPr lang="en-US" altLang="de-DE" dirty="0" err="1" smtClean="0"/>
              <a:t>Aktivitäten</a:t>
            </a:r>
            <a:r>
              <a:rPr lang="en-US" altLang="de-DE" dirty="0" smtClean="0"/>
              <a:t> </a:t>
            </a:r>
            <a:r>
              <a:rPr lang="en-US" altLang="de-DE" dirty="0" err="1" smtClean="0"/>
              <a:t>verwendet</a:t>
            </a:r>
            <a:r>
              <a:rPr lang="en-US" altLang="de-DE" dirty="0" smtClean="0"/>
              <a:t>, die in </a:t>
            </a:r>
            <a:r>
              <a:rPr lang="en-US" altLang="de-DE" dirty="0" err="1" smtClean="0"/>
              <a:t>direktem</a:t>
            </a:r>
            <a:r>
              <a:rPr lang="en-US" altLang="de-DE" dirty="0" smtClean="0"/>
              <a:t> </a:t>
            </a:r>
            <a:r>
              <a:rPr lang="en-US" altLang="de-DE" dirty="0" err="1" smtClean="0"/>
              <a:t>Zusammenhang</a:t>
            </a:r>
            <a:r>
              <a:rPr lang="en-US" altLang="de-DE" dirty="0" smtClean="0"/>
              <a:t> </a:t>
            </a:r>
            <a:r>
              <a:rPr lang="en-US" altLang="de-DE" dirty="0" err="1" smtClean="0"/>
              <a:t>mit</a:t>
            </a:r>
            <a:r>
              <a:rPr lang="en-US" altLang="de-DE" dirty="0" smtClean="0"/>
              <a:t> </a:t>
            </a:r>
            <a:r>
              <a:rPr lang="en-US" altLang="de-DE" dirty="0" err="1" smtClean="0"/>
              <a:t>dem</a:t>
            </a:r>
            <a:r>
              <a:rPr lang="en-US" altLang="de-DE" dirty="0" smtClean="0"/>
              <a:t> </a:t>
            </a:r>
            <a:r>
              <a:rPr lang="en-US" altLang="de-DE" dirty="0" err="1" smtClean="0"/>
              <a:t>Kauf</a:t>
            </a:r>
            <a:r>
              <a:rPr lang="en-US" altLang="de-DE" dirty="0" smtClean="0"/>
              <a:t> </a:t>
            </a:r>
            <a:r>
              <a:rPr lang="en-US" altLang="de-DE" dirty="0" err="1" smtClean="0"/>
              <a:t>oder</a:t>
            </a:r>
            <a:r>
              <a:rPr lang="en-US" altLang="de-DE" dirty="0" smtClean="0"/>
              <a:t> </a:t>
            </a:r>
            <a:r>
              <a:rPr lang="en-US" altLang="de-DE" dirty="0" err="1" smtClean="0"/>
              <a:t>Verkauf</a:t>
            </a:r>
            <a:r>
              <a:rPr lang="en-US" altLang="de-DE" dirty="0" smtClean="0"/>
              <a:t> von </a:t>
            </a:r>
            <a:r>
              <a:rPr lang="en-US" altLang="de-DE" dirty="0" err="1" smtClean="0"/>
              <a:t>Produkten</a:t>
            </a:r>
            <a:r>
              <a:rPr lang="en-US" altLang="de-DE" dirty="0" smtClean="0"/>
              <a:t> </a:t>
            </a:r>
            <a:r>
              <a:rPr lang="en-US" altLang="de-DE" dirty="0" err="1" smtClean="0"/>
              <a:t>oder</a:t>
            </a:r>
            <a:r>
              <a:rPr lang="en-US" altLang="de-DE" dirty="0" smtClean="0"/>
              <a:t> </a:t>
            </a:r>
            <a:r>
              <a:rPr lang="en-US" altLang="de-DE" dirty="0" err="1" smtClean="0"/>
              <a:t>Dienstleistungen</a:t>
            </a:r>
            <a:r>
              <a:rPr lang="en-US" altLang="de-DE" dirty="0" smtClean="0"/>
              <a:t> </a:t>
            </a:r>
            <a:r>
              <a:rPr lang="en-US" altLang="de-DE" dirty="0" err="1" smtClean="0"/>
              <a:t>stehen</a:t>
            </a:r>
            <a:endParaRPr lang="en-US" altLang="de-DE" dirty="0" smtClean="0"/>
          </a:p>
          <a:p>
            <a:r>
              <a:rPr lang="en-US" altLang="de-DE" dirty="0"/>
              <a:t>Electronic Business (E-Business) </a:t>
            </a:r>
            <a:r>
              <a:rPr lang="en-US" altLang="de-DE" dirty="0" err="1"/>
              <a:t>erstreckt</a:t>
            </a:r>
            <a:r>
              <a:rPr lang="en-US" altLang="de-DE" dirty="0"/>
              <a:t> </a:t>
            </a:r>
            <a:r>
              <a:rPr lang="en-US" altLang="de-DE" dirty="0" err="1"/>
              <a:t>sich</a:t>
            </a:r>
            <a:r>
              <a:rPr lang="en-US" altLang="de-DE" dirty="0"/>
              <a:t> </a:t>
            </a:r>
            <a:r>
              <a:rPr lang="en-US" altLang="de-DE" dirty="0" err="1" smtClean="0"/>
              <a:t>darüber</a:t>
            </a:r>
            <a:r>
              <a:rPr lang="en-US" altLang="de-DE" dirty="0" smtClean="0"/>
              <a:t> </a:t>
            </a:r>
            <a:r>
              <a:rPr lang="en-US" altLang="de-DE" dirty="0" err="1"/>
              <a:t>hinaus</a:t>
            </a:r>
            <a:r>
              <a:rPr lang="en-US" altLang="de-DE" dirty="0"/>
              <a:t> auf </a:t>
            </a:r>
            <a:r>
              <a:rPr lang="en-US" altLang="de-DE" dirty="0" err="1"/>
              <a:t>Konzepte</a:t>
            </a:r>
            <a:r>
              <a:rPr lang="en-US" altLang="de-DE" dirty="0"/>
              <a:t> und </a:t>
            </a:r>
            <a:r>
              <a:rPr lang="en-US" altLang="de-DE" dirty="0" err="1"/>
              <a:t>Komponenten</a:t>
            </a:r>
            <a:r>
              <a:rPr lang="en-US" altLang="de-DE" dirty="0"/>
              <a:t>, die </a:t>
            </a:r>
            <a:r>
              <a:rPr lang="en-US" altLang="de-DE" dirty="0" err="1"/>
              <a:t>mittels</a:t>
            </a:r>
            <a:r>
              <a:rPr lang="en-US" altLang="de-DE" dirty="0"/>
              <a:t> </a:t>
            </a:r>
            <a:r>
              <a:rPr lang="en-US" altLang="de-DE" dirty="0" err="1"/>
              <a:t>Informations</a:t>
            </a:r>
            <a:r>
              <a:rPr lang="en-US" altLang="de-DE" dirty="0"/>
              <a:t>- und </a:t>
            </a:r>
            <a:r>
              <a:rPr lang="en-US" altLang="de-DE" dirty="0" err="1"/>
              <a:t>Kommunikationstechnik</a:t>
            </a:r>
            <a:r>
              <a:rPr lang="en-US" altLang="de-DE" dirty="0"/>
              <a:t> die </a:t>
            </a:r>
            <a:r>
              <a:rPr lang="en-US" altLang="de-DE" dirty="0" err="1"/>
              <a:t>Koordination</a:t>
            </a:r>
            <a:r>
              <a:rPr lang="en-US" altLang="de-DE" dirty="0"/>
              <a:t> von inner- </a:t>
            </a:r>
            <a:r>
              <a:rPr lang="en-US" altLang="de-DE" dirty="0" err="1"/>
              <a:t>wie</a:t>
            </a:r>
            <a:r>
              <a:rPr lang="en-US" altLang="de-DE" dirty="0"/>
              <a:t> </a:t>
            </a:r>
            <a:r>
              <a:rPr lang="en-US" altLang="de-DE" dirty="0" err="1"/>
              <a:t>auch</a:t>
            </a:r>
            <a:r>
              <a:rPr lang="en-US" altLang="de-DE" dirty="0"/>
              <a:t> </a:t>
            </a:r>
            <a:r>
              <a:rPr lang="en-US" altLang="de-DE" dirty="0" err="1" smtClean="0"/>
              <a:t>überbetrieblichen</a:t>
            </a:r>
            <a:r>
              <a:rPr lang="en-US" altLang="de-DE" dirty="0" smtClean="0"/>
              <a:t> </a:t>
            </a:r>
            <a:r>
              <a:rPr lang="en-US" altLang="de-DE" dirty="0" err="1"/>
              <a:t>Leistungserstellungsprozessen</a:t>
            </a:r>
            <a:r>
              <a:rPr lang="en-US" altLang="de-DE" dirty="0"/>
              <a:t> </a:t>
            </a:r>
            <a:r>
              <a:rPr lang="en-US" altLang="de-DE" dirty="0" err="1"/>
              <a:t>optimieren</a:t>
            </a:r>
            <a:r>
              <a:rPr lang="en-US" altLang="de-DE" dirty="0"/>
              <a:t> </a:t>
            </a:r>
            <a:r>
              <a:rPr lang="en-US" altLang="de-DE" dirty="0" err="1" smtClean="0"/>
              <a:t>helfen</a:t>
            </a:r>
            <a:endParaRPr lang="en-US" altLang="de-DE" dirty="0" smtClean="0"/>
          </a:p>
          <a:p>
            <a:endParaRPr lang="en-US" altLang="de-DE" dirty="0"/>
          </a:p>
        </p:txBody>
      </p:sp>
      <p:sp>
        <p:nvSpPr>
          <p:cNvPr id="7" name="Inhaltsplatzhalter 6"/>
          <p:cNvSpPr>
            <a:spLocks noGrp="1"/>
          </p:cNvSpPr>
          <p:nvPr>
            <p:ph type="subTitle" idx="13"/>
          </p:nvPr>
        </p:nvSpPr>
        <p:spPr/>
        <p:txBody>
          <a:bodyPr/>
          <a:lstStyle/>
          <a:p>
            <a:r>
              <a:rPr lang="en-US" altLang="de-DE" dirty="0" err="1" smtClean="0"/>
              <a:t>Abgrenzung</a:t>
            </a:r>
            <a:endParaRPr lang="en-US" altLang="de-DE" dirty="0" smtClean="0"/>
          </a:p>
        </p:txBody>
      </p:sp>
    </p:spTree>
    <p:extLst>
      <p:ext uri="{BB962C8B-B14F-4D97-AF65-F5344CB8AC3E}">
        <p14:creationId xmlns:p14="http://schemas.microsoft.com/office/powerpoint/2010/main" val="3185618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de-DE" altLang="de-DE" smtClean="0"/>
              <a:t>Klassifizierungsansätze für E-Commerce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17</a:t>
            </a:fld>
            <a:endParaRPr lang="en-US"/>
          </a:p>
        </p:txBody>
      </p:sp>
      <p:sp>
        <p:nvSpPr>
          <p:cNvPr id="43011" name="Inhaltsplatzhalter 2"/>
          <p:cNvSpPr>
            <a:spLocks noGrp="1"/>
          </p:cNvSpPr>
          <p:nvPr>
            <p:ph sz="quarter" idx="12"/>
          </p:nvPr>
        </p:nvSpPr>
        <p:spPr/>
        <p:txBody>
          <a:bodyPr/>
          <a:lstStyle/>
          <a:p>
            <a:r>
              <a:rPr lang="de-DE" altLang="de-DE" dirty="0" smtClean="0"/>
              <a:t>Art der Anwendungen, bzw. durchgeführten Transaktionen</a:t>
            </a:r>
          </a:p>
          <a:p>
            <a:pPr lvl="1"/>
            <a:r>
              <a:rPr lang="de-DE" altLang="de-DE" dirty="0" smtClean="0"/>
              <a:t>Datenaustausch zwischen Computer-Applikationen (Electronic Data Interchange, EDI)</a:t>
            </a:r>
          </a:p>
          <a:p>
            <a:pPr lvl="1"/>
            <a:r>
              <a:rPr lang="de-DE" altLang="de-DE" dirty="0" smtClean="0"/>
              <a:t>Übermittlung von Zahlungen, insb. zwischen Banken (Electronic Funds Transfer, EFT)</a:t>
            </a:r>
          </a:p>
          <a:p>
            <a:pPr lvl="1"/>
            <a:r>
              <a:rPr lang="de-DE" altLang="de-DE" dirty="0" smtClean="0"/>
              <a:t>Austausch von geschäftsorientierten Nachrichten (unstrukturierten Datentypen) zwischen Menschen bspw. via E-Mail</a:t>
            </a:r>
            <a:endParaRPr lang="de-DE" altLang="de-DE" dirty="0"/>
          </a:p>
        </p:txBody>
      </p:sp>
      <p:sp>
        <p:nvSpPr>
          <p:cNvPr id="18" name="Untertitel 17"/>
          <p:cNvSpPr>
            <a:spLocks noGrp="1"/>
          </p:cNvSpPr>
          <p:nvPr>
            <p:ph type="subTitle" idx="13"/>
          </p:nvPr>
        </p:nvSpPr>
        <p:spPr>
          <a:xfrm>
            <a:off x="360363" y="1172918"/>
            <a:ext cx="8234362" cy="307777"/>
          </a:xfrm>
        </p:spPr>
        <p:txBody>
          <a:bodyPr/>
          <a:lstStyle/>
          <a:p>
            <a:r>
              <a:rPr lang="de-DE" dirty="0"/>
              <a:t>Klassifizierung nach</a:t>
            </a:r>
            <a:r>
              <a:rPr lang="de-DE" dirty="0" smtClean="0"/>
              <a:t>...</a:t>
            </a:r>
            <a:endParaRPr lang="de-DE" dirty="0"/>
          </a:p>
        </p:txBody>
      </p:sp>
    </p:spTree>
    <p:extLst>
      <p:ext uri="{BB962C8B-B14F-4D97-AF65-F5344CB8AC3E}">
        <p14:creationId xmlns:p14="http://schemas.microsoft.com/office/powerpoint/2010/main" val="1505193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DE" altLang="de-DE" smtClean="0"/>
              <a:t>Klassifizierungsansätze für E-Commerce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18</a:t>
            </a:fld>
            <a:endParaRPr lang="en-US"/>
          </a:p>
        </p:txBody>
      </p:sp>
      <p:sp>
        <p:nvSpPr>
          <p:cNvPr id="44035" name="Inhaltsplatzhalter 2"/>
          <p:cNvSpPr>
            <a:spLocks noGrp="1"/>
          </p:cNvSpPr>
          <p:nvPr>
            <p:ph sz="quarter" idx="12"/>
          </p:nvPr>
        </p:nvSpPr>
        <p:spPr/>
        <p:txBody>
          <a:bodyPr/>
          <a:lstStyle/>
          <a:p>
            <a:r>
              <a:rPr lang="de-DE" altLang="de-DE" dirty="0" smtClean="0"/>
              <a:t>Integrationsgrad und tatsächliche Nutzung der funktionalen Unterstützung von Markttransaktionsphasen</a:t>
            </a:r>
          </a:p>
          <a:p>
            <a:pPr lvl="1"/>
            <a:r>
              <a:rPr lang="de-DE" altLang="de-DE" dirty="0" smtClean="0"/>
              <a:t>z.B. Anbahnung, Vereinbarung, Abwicklung</a:t>
            </a:r>
          </a:p>
          <a:p>
            <a:r>
              <a:rPr lang="de-DE" altLang="de-DE" dirty="0" smtClean="0"/>
              <a:t>Transaktionsvolumen</a:t>
            </a:r>
          </a:p>
          <a:p>
            <a:pPr lvl="1"/>
            <a:r>
              <a:rPr lang="de-DE" altLang="de-DE" dirty="0" smtClean="0"/>
              <a:t>Mikrotransaktionen („</a:t>
            </a:r>
            <a:r>
              <a:rPr lang="de-DE" altLang="de-DE" dirty="0" err="1" smtClean="0"/>
              <a:t>Micropayments</a:t>
            </a:r>
            <a:r>
              <a:rPr lang="de-DE" altLang="de-DE" dirty="0" smtClean="0"/>
              <a:t>“)</a:t>
            </a:r>
          </a:p>
          <a:p>
            <a:pPr lvl="1"/>
            <a:r>
              <a:rPr lang="de-DE" altLang="de-DE" dirty="0" smtClean="0"/>
              <a:t>„Makrotransaktionen“</a:t>
            </a:r>
          </a:p>
          <a:p>
            <a:r>
              <a:rPr lang="de-DE" altLang="de-DE" dirty="0" smtClean="0"/>
              <a:t>Organisatorische Gesichtspunkte, etwa im Sinne logisch abgrenzbarer Bereiche des Internets</a:t>
            </a:r>
          </a:p>
          <a:p>
            <a:pPr lvl="1"/>
            <a:r>
              <a:rPr lang="de-DE" altLang="de-DE" dirty="0" smtClean="0"/>
              <a:t>z.B. Intranet, Extranet</a:t>
            </a:r>
            <a:endParaRPr lang="de-DE" altLang="de-DE" dirty="0"/>
          </a:p>
        </p:txBody>
      </p:sp>
      <p:sp>
        <p:nvSpPr>
          <p:cNvPr id="18" name="Untertitel 17"/>
          <p:cNvSpPr>
            <a:spLocks noGrp="1"/>
          </p:cNvSpPr>
          <p:nvPr>
            <p:ph type="subTitle" idx="13"/>
          </p:nvPr>
        </p:nvSpPr>
        <p:spPr>
          <a:xfrm>
            <a:off x="360363" y="1172918"/>
            <a:ext cx="8234362" cy="307777"/>
          </a:xfrm>
        </p:spPr>
        <p:txBody>
          <a:bodyPr/>
          <a:lstStyle/>
          <a:p>
            <a:r>
              <a:rPr lang="de-DE" dirty="0"/>
              <a:t>Klassifizierung nach</a:t>
            </a:r>
            <a:r>
              <a:rPr lang="de-DE" dirty="0" smtClean="0"/>
              <a:t>...</a:t>
            </a:r>
            <a:endParaRPr lang="de-DE" dirty="0"/>
          </a:p>
        </p:txBody>
      </p:sp>
    </p:spTree>
    <p:extLst>
      <p:ext uri="{BB962C8B-B14F-4D97-AF65-F5344CB8AC3E}">
        <p14:creationId xmlns:p14="http://schemas.microsoft.com/office/powerpoint/2010/main" val="1788014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a:t/>
            </a:r>
            <a:br>
              <a:rPr lang="en-GB" dirty="0"/>
            </a:br>
            <a:r>
              <a:rPr lang="de-DE" dirty="0"/>
              <a:t>3., vollständig überarbeitete Auflage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847228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altLang="de-DE" smtClean="0"/>
              <a:t>Klassifizierungsansätze für E-Commerce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19</a:t>
            </a:fld>
            <a:endParaRPr lang="en-US"/>
          </a:p>
        </p:txBody>
      </p:sp>
      <p:sp>
        <p:nvSpPr>
          <p:cNvPr id="45059" name="Inhaltsplatzhalter 2"/>
          <p:cNvSpPr>
            <a:spLocks noGrp="1"/>
          </p:cNvSpPr>
          <p:nvPr>
            <p:ph sz="quarter" idx="12"/>
          </p:nvPr>
        </p:nvSpPr>
        <p:spPr/>
        <p:txBody>
          <a:bodyPr/>
          <a:lstStyle/>
          <a:p>
            <a:r>
              <a:rPr lang="de-DE" altLang="de-DE" dirty="0" smtClean="0"/>
              <a:t>Offenheit der Netzwerke</a:t>
            </a:r>
          </a:p>
          <a:p>
            <a:pPr lvl="1"/>
            <a:r>
              <a:rPr lang="de-DE" altLang="de-DE" dirty="0" smtClean="0"/>
              <a:t>allgemein zugängliche und offene Netzwerke</a:t>
            </a:r>
          </a:p>
          <a:p>
            <a:pPr lvl="1"/>
            <a:r>
              <a:rPr lang="de-DE" altLang="de-DE" dirty="0" smtClean="0"/>
              <a:t>proprietäre und geschlossene Netzwerke (z.B. Interbankennetze)</a:t>
            </a:r>
          </a:p>
          <a:p>
            <a:r>
              <a:rPr lang="de-DE" altLang="de-DE" dirty="0" smtClean="0"/>
              <a:t>Mobilität der Marktteilnehmer oder technischer Komponenten </a:t>
            </a:r>
          </a:p>
          <a:p>
            <a:pPr lvl="1"/>
            <a:r>
              <a:rPr lang="de-DE" altLang="de-DE" dirty="0" smtClean="0"/>
              <a:t>Mobiler Handel / M-Commerce:  Einsatz von Mobilfunkgeräten zum Kauf von Waren und Dienstleistungen</a:t>
            </a:r>
            <a:endParaRPr lang="de-DE" altLang="de-DE" dirty="0"/>
          </a:p>
        </p:txBody>
      </p:sp>
      <p:sp>
        <p:nvSpPr>
          <p:cNvPr id="18" name="Untertitel 17"/>
          <p:cNvSpPr>
            <a:spLocks noGrp="1"/>
          </p:cNvSpPr>
          <p:nvPr>
            <p:ph type="subTitle" idx="13"/>
          </p:nvPr>
        </p:nvSpPr>
        <p:spPr>
          <a:xfrm>
            <a:off x="360363" y="1172918"/>
            <a:ext cx="8234362" cy="307777"/>
          </a:xfrm>
        </p:spPr>
        <p:txBody>
          <a:bodyPr/>
          <a:lstStyle/>
          <a:p>
            <a:r>
              <a:rPr lang="de-DE" dirty="0"/>
              <a:t>Klassifizierung nach</a:t>
            </a:r>
            <a:r>
              <a:rPr lang="de-DE" dirty="0" smtClean="0"/>
              <a:t>...</a:t>
            </a:r>
            <a:endParaRPr lang="de-DE" dirty="0"/>
          </a:p>
        </p:txBody>
      </p:sp>
    </p:spTree>
    <p:extLst>
      <p:ext uri="{BB962C8B-B14F-4D97-AF65-F5344CB8AC3E}">
        <p14:creationId xmlns:p14="http://schemas.microsoft.com/office/powerpoint/2010/main" val="241909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altLang="de-DE" smtClean="0"/>
              <a:t>M-Commerce (Mobiler Handel)</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20</a:t>
            </a:fld>
            <a:endParaRPr lang="en-US"/>
          </a:p>
        </p:txBody>
      </p:sp>
      <p:sp>
        <p:nvSpPr>
          <p:cNvPr id="47107" name="Inhaltsplatzhalter 2"/>
          <p:cNvSpPr>
            <a:spLocks noGrp="1"/>
          </p:cNvSpPr>
          <p:nvPr>
            <p:ph sz="quarter" idx="12"/>
          </p:nvPr>
        </p:nvSpPr>
        <p:spPr/>
        <p:txBody>
          <a:bodyPr/>
          <a:lstStyle/>
          <a:p>
            <a:r>
              <a:rPr lang="de-DE" altLang="de-DE" dirty="0" smtClean="0"/>
              <a:t>Beim M-Commerce werden unter Verwendung von drahtlosen Geräten, z.B. Mobiltelefonen oder Handheld-Geräten, B2C- oder B2B-</a:t>
            </a:r>
            <a:br>
              <a:rPr lang="de-DE" altLang="de-DE" dirty="0" smtClean="0"/>
            </a:br>
            <a:r>
              <a:rPr lang="de-DE" altLang="de-DE" dirty="0" smtClean="0"/>
              <a:t>E-Commerce-Transaktionen über das Internet durchgeführt.</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95966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descr="7348_Druckdatei_-6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825625"/>
            <a:ext cx="577532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itel 1"/>
          <p:cNvSpPr>
            <a:spLocks noGrp="1"/>
          </p:cNvSpPr>
          <p:nvPr>
            <p:ph type="title"/>
          </p:nvPr>
        </p:nvSpPr>
        <p:spPr/>
        <p:txBody>
          <a:bodyPr/>
          <a:lstStyle/>
          <a:p>
            <a:r>
              <a:rPr lang="de-DE" altLang="de-DE" smtClean="0"/>
              <a:t>Klassifizierungsansätze für E-Commerce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21</a:t>
            </a:fld>
            <a:endParaRPr lang="en-US"/>
          </a:p>
        </p:txBody>
      </p:sp>
      <p:sp>
        <p:nvSpPr>
          <p:cNvPr id="18" name="Untertitel 17"/>
          <p:cNvSpPr>
            <a:spLocks noGrp="1"/>
          </p:cNvSpPr>
          <p:nvPr>
            <p:ph type="subTitle" idx="13"/>
          </p:nvPr>
        </p:nvSpPr>
        <p:spPr/>
        <p:txBody>
          <a:bodyPr/>
          <a:lstStyle/>
          <a:p>
            <a:r>
              <a:rPr lang="de-DE" dirty="0" smtClean="0"/>
              <a:t>Eine Einordnung</a:t>
            </a:r>
            <a:endParaRPr lang="de-DE" dirty="0"/>
          </a:p>
        </p:txBody>
      </p:sp>
    </p:spTree>
    <p:extLst>
      <p:ext uri="{BB962C8B-B14F-4D97-AF65-F5344CB8AC3E}">
        <p14:creationId xmlns:p14="http://schemas.microsoft.com/office/powerpoint/2010/main" val="1748806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DE" altLang="de-DE" smtClean="0"/>
              <a:t>Klassifizierungsansätze für E-Commerce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22</a:t>
            </a:fld>
            <a:endParaRPr lang="en-US"/>
          </a:p>
        </p:txBody>
      </p:sp>
      <p:sp>
        <p:nvSpPr>
          <p:cNvPr id="48131" name="Rectangle 3"/>
          <p:cNvSpPr>
            <a:spLocks noGrp="1" noChangeArrowheads="1"/>
          </p:cNvSpPr>
          <p:nvPr>
            <p:ph sz="quarter" idx="12"/>
          </p:nvPr>
        </p:nvSpPr>
        <p:spPr/>
        <p:txBody>
          <a:bodyPr>
            <a:normAutofit fontScale="92500" lnSpcReduction="10000"/>
          </a:bodyPr>
          <a:lstStyle/>
          <a:p>
            <a:r>
              <a:rPr lang="en-US" altLang="de-DE" smtClean="0"/>
              <a:t>nach Segmenten</a:t>
            </a:r>
          </a:p>
          <a:p>
            <a:pPr lvl="1"/>
            <a:r>
              <a:rPr lang="en-US" altLang="de-DE" smtClean="0"/>
              <a:t>Business-to-Consumer (B2C)</a:t>
            </a:r>
          </a:p>
          <a:p>
            <a:pPr lvl="2"/>
            <a:r>
              <a:rPr lang="en-US" altLang="de-DE" smtClean="0"/>
              <a:t>Elektronischer Vertrieb von Produkten und Dienstleistungen direkt an einzelne Verbraucher</a:t>
            </a:r>
            <a:endParaRPr lang="en-GB" altLang="de-DE" smtClean="0"/>
          </a:p>
          <a:p>
            <a:pPr lvl="1"/>
            <a:r>
              <a:rPr lang="en-GB" altLang="de-DE" smtClean="0"/>
              <a:t>Business-to-Business (B2B)</a:t>
            </a:r>
          </a:p>
          <a:p>
            <a:pPr lvl="2"/>
            <a:r>
              <a:rPr lang="en-US" altLang="de-DE" smtClean="0"/>
              <a:t>Elektronischer Vertrieb von Produkten und Dienstleistungen zwischen Unternehmen</a:t>
            </a:r>
          </a:p>
          <a:p>
            <a:pPr lvl="1"/>
            <a:r>
              <a:rPr lang="en-GB" altLang="de-DE" smtClean="0"/>
              <a:t>Business-to-Administration (B2A)</a:t>
            </a:r>
            <a:endParaRPr lang="en-US" altLang="de-DE" smtClean="0"/>
          </a:p>
          <a:p>
            <a:pPr lvl="2"/>
            <a:r>
              <a:rPr lang="en-US" altLang="de-DE" smtClean="0"/>
              <a:t>Elektronischer Vertrieb von Produkten und Dienstleistungen von Unternehmen an öffentliche Behörden bzw. den Staat</a:t>
            </a:r>
            <a:endParaRPr lang="it-IT" altLang="de-DE" smtClean="0"/>
          </a:p>
          <a:p>
            <a:pPr lvl="1"/>
            <a:r>
              <a:rPr lang="it-IT" altLang="de-DE" smtClean="0"/>
              <a:t>Consumer-to-Consumer (C2C)</a:t>
            </a:r>
            <a:endParaRPr lang="de-DE" altLang="de-DE" smtClean="0"/>
          </a:p>
          <a:p>
            <a:pPr lvl="2"/>
            <a:r>
              <a:rPr lang="de-DE" altLang="de-DE" smtClean="0"/>
              <a:t>Verbraucher verkaufen Produkte und Dienstleistungen direkt an andere Verbraucher</a:t>
            </a:r>
            <a:endParaRPr lang="en-GB" altLang="de-DE"/>
          </a:p>
        </p:txBody>
      </p:sp>
      <p:sp>
        <p:nvSpPr>
          <p:cNvPr id="18" name="Untertitel 17"/>
          <p:cNvSpPr>
            <a:spLocks noGrp="1"/>
          </p:cNvSpPr>
          <p:nvPr>
            <p:ph type="subTitle" idx="13"/>
          </p:nvPr>
        </p:nvSpPr>
        <p:spPr/>
        <p:txBody>
          <a:bodyPr/>
          <a:lstStyle/>
          <a:p>
            <a:r>
              <a:rPr lang="de-DE" dirty="0" smtClean="0"/>
              <a:t>Klassifizierung nach...</a:t>
            </a:r>
            <a:endParaRPr lang="de-DE" dirty="0"/>
          </a:p>
        </p:txBody>
      </p:sp>
    </p:spTree>
    <p:extLst>
      <p:ext uri="{BB962C8B-B14F-4D97-AF65-F5344CB8AC3E}">
        <p14:creationId xmlns:p14="http://schemas.microsoft.com/office/powerpoint/2010/main" val="1369356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de-DE" altLang="de-DE" smtClean="0"/>
              <a:t>Perspektiven auf E-Commerce</a:t>
            </a:r>
            <a:endParaRPr lang="de-DE" altLang="de-DE"/>
          </a:p>
        </p:txBody>
      </p:sp>
      <p:sp>
        <p:nvSpPr>
          <p:cNvPr id="24" name="Foliennummernplatzhalter 23"/>
          <p:cNvSpPr>
            <a:spLocks noGrp="1"/>
          </p:cNvSpPr>
          <p:nvPr>
            <p:ph type="sldNum" sz="quarter" idx="11"/>
          </p:nvPr>
        </p:nvSpPr>
        <p:spPr/>
        <p:txBody>
          <a:bodyPr/>
          <a:lstStyle/>
          <a:p>
            <a:fld id="{0D2F3B65-5D26-4378-875C-153D63999E65}" type="slidenum">
              <a:rPr lang="en-US" smtClean="0"/>
              <a:pPr/>
              <a:t>23</a:t>
            </a:fld>
            <a:endParaRPr lang="en-US"/>
          </a:p>
        </p:txBody>
      </p:sp>
      <p:sp>
        <p:nvSpPr>
          <p:cNvPr id="49155" name="Rectangle 3"/>
          <p:cNvSpPr>
            <a:spLocks noGrp="1" noChangeArrowheads="1"/>
          </p:cNvSpPr>
          <p:nvPr>
            <p:ph sz="quarter" idx="12"/>
          </p:nvPr>
        </p:nvSpPr>
        <p:spPr/>
        <p:txBody>
          <a:bodyPr>
            <a:normAutofit fontScale="85000" lnSpcReduction="10000"/>
          </a:bodyPr>
          <a:lstStyle/>
          <a:p>
            <a:r>
              <a:rPr lang="de-DE" altLang="de-DE" smtClean="0"/>
              <a:t>Kommunikations-Perspektive</a:t>
            </a:r>
          </a:p>
          <a:p>
            <a:pPr lvl="1"/>
            <a:r>
              <a:rPr lang="de-DE" altLang="de-DE" smtClean="0"/>
              <a:t>Lieferung von Informationen, Produkten bzw. Dienstleistungen via Telefon-, Computer- oder anderen elektronischen Netzwerken</a:t>
            </a:r>
          </a:p>
          <a:p>
            <a:r>
              <a:rPr lang="de-DE" altLang="de-DE" smtClean="0"/>
              <a:t>Geschäftsprozess-Perspektive</a:t>
            </a:r>
          </a:p>
          <a:p>
            <a:pPr lvl="1"/>
            <a:r>
              <a:rPr lang="de-DE" altLang="de-DE" smtClean="0"/>
              <a:t>Nutzung von Technologien, die Geschäftstransaktionen und Arbeitsabläufe automatisieren</a:t>
            </a:r>
          </a:p>
          <a:p>
            <a:r>
              <a:rPr lang="de-DE" altLang="de-DE" smtClean="0"/>
              <a:t>Service-Perspektive</a:t>
            </a:r>
          </a:p>
          <a:p>
            <a:pPr lvl="1"/>
            <a:r>
              <a:rPr lang="de-DE" altLang="de-DE" smtClean="0"/>
              <a:t>Instrument, welches dem Wunsch der Unternehmen und Konsumenten Rechnung trägt, Kosten zu senken, gleichzeitig die Qualität der Güter zu erhöhen und die Abwicklungsgeschwindigkeit von Lieferungen zu steigern</a:t>
            </a:r>
          </a:p>
          <a:p>
            <a:r>
              <a:rPr lang="de-DE" altLang="de-DE" smtClean="0"/>
              <a:t>Online-Perspektive</a:t>
            </a:r>
          </a:p>
          <a:p>
            <a:pPr lvl="1"/>
            <a:r>
              <a:rPr lang="de-DE" altLang="de-DE" smtClean="0"/>
              <a:t>Möglichkeit, dass Güter etwa über das Internet oder über andere Onlineservices gekauft bzw. verkauft werden können</a:t>
            </a:r>
            <a:endParaRPr lang="en-GB" altLang="de-DE"/>
          </a:p>
        </p:txBody>
      </p:sp>
      <p:sp>
        <p:nvSpPr>
          <p:cNvPr id="17" name="Untertitel 16"/>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887077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8"/>
          <p:cNvSpPr>
            <a:spLocks noGrp="1" noChangeArrowheads="1"/>
          </p:cNvSpPr>
          <p:nvPr>
            <p:ph type="title"/>
          </p:nvPr>
        </p:nvSpPr>
        <p:spPr/>
        <p:txBody>
          <a:bodyPr/>
          <a:lstStyle/>
          <a:p>
            <a:r>
              <a:rPr lang="de-DE" altLang="de-DE" smtClean="0"/>
              <a:t>Stufen der elektronischen Geschäftsabwicklung</a:t>
            </a:r>
            <a:endParaRPr lang="de-DE" altLang="de-DE" dirty="0"/>
          </a:p>
        </p:txBody>
      </p:sp>
      <p:sp>
        <p:nvSpPr>
          <p:cNvPr id="7" name="Foliennummernplatzhalter 6"/>
          <p:cNvSpPr>
            <a:spLocks noGrp="1"/>
          </p:cNvSpPr>
          <p:nvPr>
            <p:ph type="sldNum" sz="quarter" idx="11"/>
          </p:nvPr>
        </p:nvSpPr>
        <p:spPr/>
        <p:txBody>
          <a:bodyPr/>
          <a:lstStyle/>
          <a:p>
            <a:fld id="{0D2F3B65-5D26-4378-875C-153D63999E65}" type="slidenum">
              <a:rPr lang="en-US" smtClean="0"/>
              <a:pPr/>
              <a:t>24</a:t>
            </a:fld>
            <a:endParaRPr lang="en-US"/>
          </a:p>
        </p:txBody>
      </p:sp>
      <p:pic>
        <p:nvPicPr>
          <p:cNvPr id="50179" name="Picture 2" descr="7348_Druckdatei_-6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214438"/>
            <a:ext cx="765175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7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p:txBody>
          <a:bodyPr/>
          <a:lstStyle/>
          <a:p>
            <a:r>
              <a:rPr lang="de-DE" altLang="de-DE" smtClean="0"/>
              <a:t>Strukturierungen</a:t>
            </a:r>
            <a:br>
              <a:rPr lang="de-DE" altLang="de-DE" smtClean="0"/>
            </a:br>
            <a:r>
              <a:rPr lang="de-DE" altLang="de-DE" smtClean="0"/>
              <a:t>Phasen der digitalen Geschäftsabwicklung</a:t>
            </a:r>
            <a:endParaRPr lang="de-DE" altLang="de-DE"/>
          </a:p>
        </p:txBody>
      </p:sp>
      <p:sp>
        <p:nvSpPr>
          <p:cNvPr id="9" name="Foliennummernplatzhalter 8"/>
          <p:cNvSpPr>
            <a:spLocks noGrp="1"/>
          </p:cNvSpPr>
          <p:nvPr>
            <p:ph type="sldNum" sz="quarter" idx="11"/>
          </p:nvPr>
        </p:nvSpPr>
        <p:spPr/>
        <p:txBody>
          <a:bodyPr/>
          <a:lstStyle/>
          <a:p>
            <a:fld id="{0D2F3B65-5D26-4378-875C-153D63999E65}" type="slidenum">
              <a:rPr lang="en-US" smtClean="0"/>
              <a:pPr/>
              <a:t>25</a:t>
            </a:fld>
            <a:endParaRPr lang="en-US"/>
          </a:p>
        </p:txBody>
      </p:sp>
      <p:pic>
        <p:nvPicPr>
          <p:cNvPr id="8" name="Inhaltsplatzhalter 7"/>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547914" y="1608138"/>
            <a:ext cx="5864021" cy="4589462"/>
          </a:xfrm>
        </p:spPr>
      </p:pic>
      <p:sp>
        <p:nvSpPr>
          <p:cNvPr id="19" name="Untertitel 1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457904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DE" altLang="de-DE" smtClean="0"/>
              <a:t>Internet als IT-Infrastruktur für E-Commerce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26</a:t>
            </a:fld>
            <a:endParaRPr lang="en-US"/>
          </a:p>
        </p:txBody>
      </p:sp>
      <p:sp>
        <p:nvSpPr>
          <p:cNvPr id="52227" name="Vertikaler Textplatzhalter 2"/>
          <p:cNvSpPr>
            <a:spLocks noGrp="1"/>
          </p:cNvSpPr>
          <p:nvPr>
            <p:ph sz="quarter" idx="12"/>
          </p:nvPr>
        </p:nvSpPr>
        <p:spPr/>
        <p:txBody>
          <a:bodyPr/>
          <a:lstStyle/>
          <a:p>
            <a:r>
              <a:rPr lang="de-DE" altLang="de-DE" smtClean="0"/>
              <a:t>Bevorzugte Infrastruktur für E-Commerce, weil es Unternehmen dazu befähigt, zu sehr geringen Kosten und auf sehr einfache Weise mit anderen Unternehmen und Individuen zu kommunizieren </a:t>
            </a:r>
          </a:p>
          <a:p>
            <a:r>
              <a:rPr lang="de-DE" altLang="de-DE" smtClean="0"/>
              <a:t>Es stellt universelle und einfach zu bedienende Techniken und Technikstandards zur Verfügung, die von jeder Organisation übernommen werden können</a:t>
            </a:r>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25125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27</a:t>
            </a:fld>
            <a:endParaRPr lang="en-US"/>
          </a:p>
        </p:txBody>
      </p:sp>
      <p:sp>
        <p:nvSpPr>
          <p:cNvPr id="29699" name="Rectangle 5"/>
          <p:cNvSpPr>
            <a:spLocks noGrp="1" noChangeArrowheads="1"/>
          </p:cNvSpPr>
          <p:nvPr>
            <p:ph sz="quarter" idx="12"/>
          </p:nvPr>
        </p:nvSpPr>
        <p:spPr/>
        <p:txBody>
          <a:bodyPr>
            <a:normAutofit fontScale="70000" lnSpcReduction="20000"/>
          </a:bodyPr>
          <a:lstStyle/>
          <a:p>
            <a:r>
              <a:rPr lang="en-US" altLang="de-DE" b="1" dirty="0" smtClean="0"/>
              <a:t>E-Commerce und das Internet</a:t>
            </a:r>
          </a:p>
          <a:p>
            <a:pPr lvl="1"/>
            <a:r>
              <a:rPr lang="en-US" altLang="de-DE" dirty="0" err="1" smtClean="0"/>
              <a:t>Kategorien</a:t>
            </a:r>
            <a:r>
              <a:rPr lang="en-US" altLang="de-DE" dirty="0" smtClean="0"/>
              <a:t> und </a:t>
            </a:r>
            <a:r>
              <a:rPr lang="en-US" altLang="de-DE" dirty="0" err="1" smtClean="0"/>
              <a:t>Strukturierungen</a:t>
            </a:r>
            <a:endParaRPr lang="en-US" altLang="de-DE" dirty="0" smtClean="0"/>
          </a:p>
          <a:p>
            <a:pPr lvl="1"/>
            <a:r>
              <a:rPr lang="en-US" altLang="de-DE" b="1" dirty="0" err="1" smtClean="0"/>
              <a:t>Spezifika</a:t>
            </a:r>
            <a:endParaRPr lang="en-US" altLang="de-DE" b="1" dirty="0" smtClean="0"/>
          </a:p>
          <a:p>
            <a:pPr lvl="1"/>
            <a:r>
              <a:rPr lang="en-US" altLang="de-DE" dirty="0" err="1" smtClean="0"/>
              <a:t>Phänomene</a:t>
            </a:r>
            <a:endParaRPr lang="en-US" altLang="de-DE" dirty="0" smtClean="0"/>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909448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altLang="de-DE" smtClean="0"/>
              <a:t>Spezifika des internet-basierten E-Commerce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28</a:t>
            </a:fld>
            <a:endParaRPr lang="en-US"/>
          </a:p>
        </p:txBody>
      </p:sp>
      <p:sp>
        <p:nvSpPr>
          <p:cNvPr id="54275" name="Inhaltsplatzhalter 2"/>
          <p:cNvSpPr>
            <a:spLocks noGrp="1"/>
          </p:cNvSpPr>
          <p:nvPr>
            <p:ph sz="quarter" idx="12"/>
          </p:nvPr>
        </p:nvSpPr>
        <p:spPr/>
        <p:txBody>
          <a:bodyPr>
            <a:normAutofit lnSpcReduction="10000"/>
          </a:bodyPr>
          <a:lstStyle/>
          <a:p>
            <a:r>
              <a:rPr lang="de-DE" altLang="de-DE" smtClean="0"/>
              <a:t>Ubiquität („Allgenwärtigkeit“)</a:t>
            </a:r>
          </a:p>
          <a:p>
            <a:r>
              <a:rPr lang="de-DE" altLang="de-DE" smtClean="0"/>
              <a:t>Globale Reichweite („reach“)</a:t>
            </a:r>
          </a:p>
          <a:p>
            <a:r>
              <a:rPr lang="de-DE" altLang="de-DE" smtClean="0"/>
              <a:t>Universelle Standards</a:t>
            </a:r>
          </a:p>
          <a:p>
            <a:r>
              <a:rPr lang="de-DE" altLang="de-DE" smtClean="0"/>
              <a:t>Reichhaltigkeit („richness“)</a:t>
            </a:r>
          </a:p>
          <a:p>
            <a:r>
              <a:rPr lang="de-DE" altLang="de-DE" smtClean="0"/>
              <a:t>Interaktivität</a:t>
            </a:r>
          </a:p>
          <a:p>
            <a:r>
              <a:rPr lang="de-DE" altLang="de-DE" smtClean="0"/>
              <a:t>Informationsdichte</a:t>
            </a:r>
          </a:p>
          <a:p>
            <a:r>
              <a:rPr lang="de-DE" altLang="de-DE" smtClean="0"/>
              <a:t>Individualisierung / kundenspezifische Anpassung</a:t>
            </a:r>
          </a:p>
          <a:p>
            <a:r>
              <a:rPr lang="de-DE" altLang="de-DE" smtClean="0"/>
              <a:t>Soziale Technologie, benutzergenerierte Inhalte und Social Networking</a:t>
            </a:r>
          </a:p>
          <a:p>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6107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Kapitel 10</a:t>
            </a:r>
            <a:endParaRPr lang="de-DE" dirty="0"/>
          </a:p>
        </p:txBody>
      </p:sp>
      <p:sp>
        <p:nvSpPr>
          <p:cNvPr id="5" name="Inhaltsplatzhalter 4"/>
          <p:cNvSpPr>
            <a:spLocks noGrp="1"/>
          </p:cNvSpPr>
          <p:nvPr>
            <p:ph sz="quarter" idx="12"/>
          </p:nvPr>
        </p:nvSpPr>
        <p:spPr/>
        <p:txBody>
          <a:bodyPr/>
          <a:lstStyle/>
          <a:p>
            <a:r>
              <a:rPr lang="de-DE" smtClean="0"/>
              <a:t>Electronic Commerce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a:p>
        </p:txBody>
      </p:sp>
    </p:spTree>
    <p:extLst>
      <p:ext uri="{BB962C8B-B14F-4D97-AF65-F5344CB8AC3E}">
        <p14:creationId xmlns:p14="http://schemas.microsoft.com/office/powerpoint/2010/main" val="1516266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de-DE" altLang="de-DE" smtClean="0"/>
              <a:t>Spezifika E-Commerce (1)</a:t>
            </a:r>
            <a:endParaRPr lang="de-DE" altLang="de-DE"/>
          </a:p>
        </p:txBody>
      </p:sp>
      <p:sp>
        <p:nvSpPr>
          <p:cNvPr id="7" name="Foliennummernplatzhalter 6"/>
          <p:cNvSpPr>
            <a:spLocks noGrp="1"/>
          </p:cNvSpPr>
          <p:nvPr>
            <p:ph type="sldNum" sz="quarter" idx="11"/>
          </p:nvPr>
        </p:nvSpPr>
        <p:spPr/>
        <p:txBody>
          <a:bodyPr/>
          <a:lstStyle/>
          <a:p>
            <a:fld id="{0D2F3B65-5D26-4378-875C-153D63999E65}" type="slidenum">
              <a:rPr lang="en-US" smtClean="0"/>
              <a:pPr/>
              <a:t>29</a:t>
            </a:fld>
            <a:endParaRPr lang="en-US"/>
          </a:p>
        </p:txBody>
      </p:sp>
      <p:sp>
        <p:nvSpPr>
          <p:cNvPr id="19" name="Untertitel 18"/>
          <p:cNvSpPr>
            <a:spLocks noGrp="1"/>
          </p:cNvSpPr>
          <p:nvPr>
            <p:ph type="subTitle" idx="13"/>
          </p:nvPr>
        </p:nvSpPr>
        <p:spPr/>
        <p:txBody>
          <a:bodyPr/>
          <a:lstStyle/>
          <a:p>
            <a:endParaRPr lang="de-DE"/>
          </a:p>
        </p:txBody>
      </p:sp>
      <p:pic>
        <p:nvPicPr>
          <p:cNvPr id="8" name="Picture 2" descr="D:\WORK\PEARSON\000 FOLIEN\4269\JPG\4269-57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848" y="845344"/>
            <a:ext cx="7149281" cy="547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a:xfrm>
            <a:off x="1402079" y="1608138"/>
            <a:ext cx="7192645" cy="4589462"/>
          </a:xfrm>
        </p:spPr>
        <p:txBody>
          <a:bodyPr/>
          <a:lstStyle/>
          <a:p>
            <a:endParaRPr lang="de-DE" dirty="0"/>
          </a:p>
        </p:txBody>
      </p:sp>
    </p:spTree>
    <p:extLst>
      <p:ext uri="{BB962C8B-B14F-4D97-AF65-F5344CB8AC3E}">
        <p14:creationId xmlns:p14="http://schemas.microsoft.com/office/powerpoint/2010/main" val="1376035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altLang="de-DE" smtClean="0"/>
              <a:t>Spezifika E-Commerce (2)</a:t>
            </a:r>
            <a:endParaRPr lang="de-DE" altLang="de-DE"/>
          </a:p>
        </p:txBody>
      </p:sp>
      <p:sp>
        <p:nvSpPr>
          <p:cNvPr id="7" name="Foliennummernplatzhalter 6"/>
          <p:cNvSpPr>
            <a:spLocks noGrp="1"/>
          </p:cNvSpPr>
          <p:nvPr>
            <p:ph type="sldNum" sz="quarter" idx="11"/>
          </p:nvPr>
        </p:nvSpPr>
        <p:spPr/>
        <p:txBody>
          <a:bodyPr/>
          <a:lstStyle/>
          <a:p>
            <a:fld id="{0D2F3B65-5D26-4378-875C-153D63999E65}" type="slidenum">
              <a:rPr lang="en-US" smtClean="0"/>
              <a:pPr/>
              <a:t>30</a:t>
            </a:fld>
            <a:endParaRPr lang="en-US"/>
          </a:p>
        </p:txBody>
      </p:sp>
      <p:sp>
        <p:nvSpPr>
          <p:cNvPr id="20" name="Untertitel 19"/>
          <p:cNvSpPr>
            <a:spLocks noGrp="1"/>
          </p:cNvSpPr>
          <p:nvPr>
            <p:ph type="subTitle" idx="13"/>
          </p:nvPr>
        </p:nvSpPr>
        <p:spPr/>
        <p:txBody>
          <a:bodyPr/>
          <a:lstStyle/>
          <a:p>
            <a:endParaRPr lang="de-DE"/>
          </a:p>
        </p:txBody>
      </p:sp>
      <p:pic>
        <p:nvPicPr>
          <p:cNvPr id="8" name="Picture 2" descr="D:\WORK\PEARSON\000 FOLIEN\4269\JPG\4269-57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66" y="2094934"/>
            <a:ext cx="8685034" cy="236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034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0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597497"/>
            <a:ext cx="77041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p:txBody>
          <a:bodyPr/>
          <a:lstStyle/>
          <a:p>
            <a:r>
              <a:rPr lang="de-DE" altLang="de-DE" smtClean="0"/>
              <a:t>„Richness versus Reach“</a:t>
            </a:r>
            <a:endParaRPr lang="de-DE" altLang="de-DE"/>
          </a:p>
        </p:txBody>
      </p:sp>
      <p:sp>
        <p:nvSpPr>
          <p:cNvPr id="8" name="Foliennummernplatzhalter 7"/>
          <p:cNvSpPr>
            <a:spLocks noGrp="1"/>
          </p:cNvSpPr>
          <p:nvPr>
            <p:ph type="sldNum" sz="quarter" idx="11"/>
          </p:nvPr>
        </p:nvSpPr>
        <p:spPr/>
        <p:txBody>
          <a:bodyPr/>
          <a:lstStyle/>
          <a:p>
            <a:fld id="{0D2F3B65-5D26-4378-875C-153D63999E65}" type="slidenum">
              <a:rPr lang="en-US" smtClean="0"/>
              <a:pPr/>
              <a:t>31</a:t>
            </a:fld>
            <a:endParaRPr lang="en-US"/>
          </a:p>
        </p:txBody>
      </p:sp>
      <p:sp>
        <p:nvSpPr>
          <p:cNvPr id="21" name="Untertitel 20"/>
          <p:cNvSpPr>
            <a:spLocks noGrp="1"/>
          </p:cNvSpPr>
          <p:nvPr>
            <p:ph type="subTitle" idx="13"/>
          </p:nvPr>
        </p:nvSpPr>
        <p:spPr>
          <a:xfrm>
            <a:off x="360363" y="1172918"/>
            <a:ext cx="8234362" cy="307777"/>
          </a:xfrm>
        </p:spPr>
        <p:txBody>
          <a:bodyPr/>
          <a:lstStyle/>
          <a:p>
            <a:r>
              <a:rPr lang="de-DE" dirty="0"/>
              <a:t>Spezifika des </a:t>
            </a:r>
            <a:r>
              <a:rPr lang="de-DE" dirty="0" smtClean="0"/>
              <a:t>E-Commerce</a:t>
            </a:r>
            <a:endParaRPr lang="de-DE" dirty="0"/>
          </a:p>
        </p:txBody>
      </p:sp>
      <p:sp>
        <p:nvSpPr>
          <p:cNvPr id="7" name="Textfeld 6"/>
          <p:cNvSpPr txBox="1"/>
          <p:nvPr/>
        </p:nvSpPr>
        <p:spPr>
          <a:xfrm>
            <a:off x="612775" y="5931243"/>
            <a:ext cx="1495922" cy="276999"/>
          </a:xfrm>
          <a:prstGeom prst="rect">
            <a:avLst/>
          </a:prstGeom>
          <a:noFill/>
        </p:spPr>
        <p:txBody>
          <a:bodyPr wrap="none" rtlCol="0">
            <a:spAutoFit/>
          </a:bodyPr>
          <a:lstStyle/>
          <a:p>
            <a:r>
              <a:rPr lang="de-DE" sz="1200" b="1" dirty="0" smtClean="0"/>
              <a:t>Abbildung</a:t>
            </a:r>
            <a:r>
              <a:rPr lang="de-DE" sz="1200" dirty="0" smtClean="0"/>
              <a:t> </a:t>
            </a:r>
            <a:r>
              <a:rPr lang="de-DE" sz="1200" b="1" dirty="0" smtClean="0"/>
              <a:t>10.4</a:t>
            </a:r>
            <a:endParaRPr lang="de-DE" sz="1200" b="1" dirty="0"/>
          </a:p>
        </p:txBody>
      </p:sp>
    </p:spTree>
    <p:extLst>
      <p:ext uri="{BB962C8B-B14F-4D97-AF65-F5344CB8AC3E}">
        <p14:creationId xmlns:p14="http://schemas.microsoft.com/office/powerpoint/2010/main" val="1353436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DE" altLang="de-DE" smtClean="0"/>
              <a:t>Reichhaltigkeit (richness)</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32</a:t>
            </a:fld>
            <a:endParaRPr lang="en-US"/>
          </a:p>
        </p:txBody>
      </p:sp>
      <p:sp>
        <p:nvSpPr>
          <p:cNvPr id="58371" name="Inhaltsplatzhalter 2"/>
          <p:cNvSpPr>
            <a:spLocks noGrp="1"/>
          </p:cNvSpPr>
          <p:nvPr>
            <p:ph sz="quarter" idx="12"/>
          </p:nvPr>
        </p:nvSpPr>
        <p:spPr/>
        <p:txBody>
          <a:bodyPr/>
          <a:lstStyle/>
          <a:p>
            <a:r>
              <a:rPr lang="de-DE" altLang="de-DE" smtClean="0"/>
              <a:t>Maß der Detailliertheit und des Umfangs relevanter Informationen, die ein Unternehmen Kunden zur Verfügung stellen kann.</a:t>
            </a:r>
            <a:endParaRPr lang="de-DE" altLang="de-DE" dirty="0"/>
          </a:p>
        </p:txBody>
      </p:sp>
      <p:sp>
        <p:nvSpPr>
          <p:cNvPr id="18" name="Untertitel 17"/>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993967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altLang="de-DE" smtClean="0"/>
              <a:t>Reichweite (reach)</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33</a:t>
            </a:fld>
            <a:endParaRPr lang="en-US"/>
          </a:p>
        </p:txBody>
      </p:sp>
      <p:sp>
        <p:nvSpPr>
          <p:cNvPr id="59395" name="Inhaltsplatzhalter 2"/>
          <p:cNvSpPr>
            <a:spLocks noGrp="1"/>
          </p:cNvSpPr>
          <p:nvPr>
            <p:ph sz="quarter" idx="12"/>
          </p:nvPr>
        </p:nvSpPr>
        <p:spPr/>
        <p:txBody>
          <a:bodyPr/>
          <a:lstStyle/>
          <a:p>
            <a:r>
              <a:rPr lang="de-DE" altLang="de-DE" smtClean="0"/>
              <a:t>Maß der Anzahl von Personen, zu und mit welchen das Unternehmen kommunizieren kann.</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26620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34</a:t>
            </a:fld>
            <a:endParaRPr lang="en-US"/>
          </a:p>
        </p:txBody>
      </p:sp>
      <p:sp>
        <p:nvSpPr>
          <p:cNvPr id="29699" name="Rectangle 5"/>
          <p:cNvSpPr>
            <a:spLocks noGrp="1" noChangeArrowheads="1"/>
          </p:cNvSpPr>
          <p:nvPr>
            <p:ph sz="quarter" idx="12"/>
          </p:nvPr>
        </p:nvSpPr>
        <p:spPr/>
        <p:txBody>
          <a:bodyPr>
            <a:normAutofit fontScale="70000" lnSpcReduction="20000"/>
          </a:bodyPr>
          <a:lstStyle/>
          <a:p>
            <a:r>
              <a:rPr lang="en-US" altLang="de-DE" b="1" dirty="0" smtClean="0"/>
              <a:t>E-Commerce und das Internet</a:t>
            </a:r>
          </a:p>
          <a:p>
            <a:pPr lvl="1"/>
            <a:r>
              <a:rPr lang="en-US" altLang="de-DE" dirty="0" err="1" smtClean="0"/>
              <a:t>Kategorien</a:t>
            </a:r>
            <a:r>
              <a:rPr lang="en-US" altLang="de-DE" dirty="0" smtClean="0"/>
              <a:t> und </a:t>
            </a:r>
            <a:r>
              <a:rPr lang="en-US" altLang="de-DE" dirty="0" err="1" smtClean="0"/>
              <a:t>Strukturierungen</a:t>
            </a:r>
            <a:endParaRPr lang="en-US" altLang="de-DE" dirty="0" smtClean="0"/>
          </a:p>
          <a:p>
            <a:pPr lvl="1"/>
            <a:r>
              <a:rPr lang="en-US" altLang="de-DE" dirty="0" err="1" smtClean="0"/>
              <a:t>Spezifika</a:t>
            </a:r>
            <a:endParaRPr lang="en-US" altLang="de-DE" dirty="0" smtClean="0"/>
          </a:p>
          <a:p>
            <a:pPr lvl="1"/>
            <a:r>
              <a:rPr lang="en-US" altLang="de-DE" b="1" dirty="0" err="1" smtClean="0"/>
              <a:t>Phänomene</a:t>
            </a:r>
            <a:endParaRPr lang="en-US" altLang="de-DE" b="1" dirty="0" smtClean="0"/>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690918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Digitale Märkte verglichen mit traditionellen Märkten</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35</a:t>
            </a:fld>
            <a:endParaRPr lang="en-US"/>
          </a:p>
        </p:txBody>
      </p:sp>
      <p:pic>
        <p:nvPicPr>
          <p:cNvPr id="6" name="Inhaltsplatzhalter 5"/>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65125" y="1832041"/>
            <a:ext cx="8229600" cy="4141655"/>
          </a:xfrm>
        </p:spPr>
      </p:pic>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37770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altLang="de-DE" smtClean="0"/>
              <a:t>Direktkontakte und Informationsfülle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36</a:t>
            </a:fld>
            <a:endParaRPr lang="en-US"/>
          </a:p>
        </p:txBody>
      </p:sp>
      <p:sp>
        <p:nvSpPr>
          <p:cNvPr id="61443" name="Inhaltsplatzhalter 2"/>
          <p:cNvSpPr>
            <a:spLocks noGrp="1"/>
          </p:cNvSpPr>
          <p:nvPr>
            <p:ph sz="quarter" idx="12"/>
          </p:nvPr>
        </p:nvSpPr>
        <p:spPr/>
        <p:txBody>
          <a:bodyPr/>
          <a:lstStyle/>
          <a:p>
            <a:r>
              <a:rPr lang="de-DE" altLang="de-DE" dirty="0" smtClean="0"/>
              <a:t>Direktkontakte</a:t>
            </a:r>
          </a:p>
          <a:p>
            <a:pPr lvl="1"/>
            <a:r>
              <a:rPr lang="de-DE" altLang="de-DE" dirty="0" smtClean="0"/>
              <a:t>Internet kann vorhandene Distributionskanäle ersetzen</a:t>
            </a:r>
          </a:p>
          <a:p>
            <a:r>
              <a:rPr lang="de-DE" altLang="de-DE" dirty="0" smtClean="0"/>
              <a:t>Informationsfülle</a:t>
            </a:r>
          </a:p>
          <a:p>
            <a:pPr lvl="1"/>
            <a:r>
              <a:rPr lang="de-DE" altLang="de-DE" dirty="0" smtClean="0"/>
              <a:t>Suchkosten: In Geld bewertete Aufwände, z.B. Zeit, die für die Suche nach einem geeigneten Produkt und die Ermittlung des günstigsten Preises für dieses Produkt aufgewendet wird.</a:t>
            </a:r>
          </a:p>
          <a:p>
            <a:pPr lvl="2"/>
            <a:r>
              <a:rPr lang="de-DE" altLang="de-DE" dirty="0" smtClean="0"/>
              <a:t>Geringere Suchkosten</a:t>
            </a:r>
          </a:p>
          <a:p>
            <a:pPr lvl="3"/>
            <a:r>
              <a:rPr lang="de-DE" altLang="de-DE" dirty="0" smtClean="0"/>
              <a:t>Besonders für Endkunden, aber auch Unternehmen haben es leichter, sich ihre Zielgruppe zu „suchen“</a:t>
            </a:r>
          </a:p>
          <a:p>
            <a:pPr lvl="3"/>
            <a:r>
              <a:rPr lang="de-DE" altLang="de-DE" dirty="0" smtClean="0"/>
              <a:t>Aber: Informationsüberflutung?</a:t>
            </a:r>
          </a:p>
          <a:p>
            <a:pPr lvl="1"/>
            <a:endParaRPr lang="de-DE" altLang="de-DE" dirty="0" smtClean="0"/>
          </a:p>
          <a:p>
            <a:pPr lvl="1"/>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47149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de-DE" altLang="de-DE" smtClean="0"/>
              <a:t>Informationsasymmetrien</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37</a:t>
            </a:fld>
            <a:endParaRPr lang="en-US"/>
          </a:p>
        </p:txBody>
      </p:sp>
      <p:sp>
        <p:nvSpPr>
          <p:cNvPr id="62467" name="Rectangle 3"/>
          <p:cNvSpPr>
            <a:spLocks noGrp="1" noChangeArrowheads="1"/>
          </p:cNvSpPr>
          <p:nvPr>
            <p:ph sz="quarter" idx="12"/>
          </p:nvPr>
        </p:nvSpPr>
        <p:spPr/>
        <p:txBody>
          <a:bodyPr/>
          <a:lstStyle/>
          <a:p>
            <a:r>
              <a:rPr lang="de-DE" altLang="de-DE" smtClean="0"/>
              <a:t>Verringerung von Informationsasymmetrien</a:t>
            </a:r>
          </a:p>
          <a:p>
            <a:pPr lvl="1"/>
            <a:r>
              <a:rPr lang="de-DE" altLang="de-DE" smtClean="0"/>
              <a:t>Informationsasymmetrie: Situation, in der die relative Verhandlungsstärke von zwei Parteien bei einer Transaktion dadurch bestimmt wird, dass eine Partei mehr an für die Transaktion relevante Informationen besitzt als die andere Partei.</a:t>
            </a:r>
            <a:r>
              <a:rPr lang="en-US" altLang="de-DE" smtClean="0"/>
              <a:t> </a:t>
            </a:r>
          </a:p>
          <a:p>
            <a:pPr lvl="1"/>
            <a:r>
              <a:rPr lang="en-US" altLang="de-DE" smtClean="0"/>
              <a:t>Beispiel: Gebrauchtwagenkauf</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52645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de-DE" altLang="de-DE" smtClean="0"/>
              <a:t>Transaktionskosten, speziell Such- und Vertriebskosten</a:t>
            </a:r>
            <a:endParaRPr lang="de-DE" altLang="de-DE"/>
          </a:p>
        </p:txBody>
      </p:sp>
      <p:sp>
        <p:nvSpPr>
          <p:cNvPr id="8" name="Foliennummernplatzhalter 7"/>
          <p:cNvSpPr>
            <a:spLocks noGrp="1"/>
          </p:cNvSpPr>
          <p:nvPr>
            <p:ph type="sldNum" sz="quarter" idx="11"/>
          </p:nvPr>
        </p:nvSpPr>
        <p:spPr/>
        <p:txBody>
          <a:bodyPr/>
          <a:lstStyle/>
          <a:p>
            <a:fld id="{0D2F3B65-5D26-4378-875C-153D63999E65}" type="slidenum">
              <a:rPr lang="en-US" smtClean="0"/>
              <a:pPr/>
              <a:t>38</a:t>
            </a:fld>
            <a:endParaRPr lang="en-US"/>
          </a:p>
        </p:txBody>
      </p:sp>
      <p:pic>
        <p:nvPicPr>
          <p:cNvPr id="7" name="Inhaltsplatzhalter 6"/>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65125" y="2459707"/>
            <a:ext cx="8229600" cy="2886323"/>
          </a:xfrm>
        </p:spPr>
      </p:pic>
      <p:sp>
        <p:nvSpPr>
          <p:cNvPr id="19" name="Untertitel 1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3972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Gegenstand des Kapitels</a:t>
            </a:r>
            <a:endParaRPr lang="de-DE" dirty="0"/>
          </a:p>
        </p:txBody>
      </p:sp>
      <p:sp>
        <p:nvSpPr>
          <p:cNvPr id="7" name="Foliennummernplatzhalter 6"/>
          <p:cNvSpPr>
            <a:spLocks noGrp="1"/>
          </p:cNvSpPr>
          <p:nvPr>
            <p:ph type="sldNum" sz="quarter" idx="11"/>
          </p:nvPr>
        </p:nvSpPr>
        <p:spPr/>
        <p:txBody>
          <a:bodyPr/>
          <a:lstStyle/>
          <a:p>
            <a:fld id="{0D2F3B65-5D26-4378-875C-153D63999E65}" type="slidenum">
              <a:rPr lang="en-US" smtClean="0"/>
              <a:pPr/>
              <a:t>3</a:t>
            </a:fld>
            <a:endParaRPr lang="en-US"/>
          </a:p>
        </p:txBody>
      </p:sp>
      <p:sp>
        <p:nvSpPr>
          <p:cNvPr id="27651" name="Rectangle 3"/>
          <p:cNvSpPr>
            <a:spLocks noGrp="1" noChangeArrowheads="1"/>
          </p:cNvSpPr>
          <p:nvPr>
            <p:ph sz="quarter" idx="12"/>
          </p:nvPr>
        </p:nvSpPr>
        <p:spPr/>
        <p:txBody>
          <a:bodyPr/>
          <a:lstStyle/>
          <a:p>
            <a:r>
              <a:rPr lang="de-DE" altLang="de-DE" smtClean="0"/>
              <a:t>Das Internet als universelle Technikplattform für den Kauf und Verkauf von Waren und zur Steuerung von Geschäftsprozessen</a:t>
            </a:r>
          </a:p>
          <a:p>
            <a:r>
              <a:rPr lang="de-DE" altLang="de-DE" smtClean="0"/>
              <a:t>Neue Formen der Organisation von Kauf/Verkaufsprozessen und neue Verwaltungsstrukturen </a:t>
            </a:r>
          </a:p>
          <a:p>
            <a:r>
              <a:rPr lang="de-DE" altLang="de-DE" smtClean="0"/>
              <a:t>Definition des Begriffs „E-Commerce“, Strukturierungen und Phänomene</a:t>
            </a:r>
          </a:p>
          <a:p>
            <a:r>
              <a:rPr lang="de-DE" altLang="de-DE" smtClean="0"/>
              <a:t>Spezifika digitaler Güter</a:t>
            </a:r>
            <a:endParaRPr lang="de-DE" altLang="de-DE" dirty="0"/>
          </a:p>
        </p:txBody>
      </p:sp>
      <p:sp>
        <p:nvSpPr>
          <p:cNvPr id="19" name="Untertitel 18"/>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1175526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de-DE" altLang="de-DE" smtClean="0"/>
              <a:t>Senkung von Transaktionskostenkategorien</a:t>
            </a:r>
            <a:endParaRPr lang="de-DE" altLang="de-DE"/>
          </a:p>
        </p:txBody>
      </p:sp>
      <p:sp>
        <p:nvSpPr>
          <p:cNvPr id="8" name="Foliennummernplatzhalter 7"/>
          <p:cNvSpPr>
            <a:spLocks noGrp="1"/>
          </p:cNvSpPr>
          <p:nvPr>
            <p:ph type="sldNum" sz="quarter" idx="11"/>
          </p:nvPr>
        </p:nvSpPr>
        <p:spPr/>
        <p:txBody>
          <a:bodyPr/>
          <a:lstStyle/>
          <a:p>
            <a:fld id="{0D2F3B65-5D26-4378-875C-153D63999E65}" type="slidenum">
              <a:rPr lang="en-US" smtClean="0"/>
              <a:pPr/>
              <a:t>39</a:t>
            </a:fld>
            <a:endParaRPr lang="en-US"/>
          </a:p>
        </p:txBody>
      </p:sp>
      <p:pic>
        <p:nvPicPr>
          <p:cNvPr id="7" name="Inhaltsplatzhalter 6"/>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335981" y="1608138"/>
            <a:ext cx="6287887" cy="4589462"/>
          </a:xfrm>
        </p:spPr>
      </p:pic>
      <p:sp>
        <p:nvSpPr>
          <p:cNvPr id="19" name="Untertitel 1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99058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de-DE" altLang="de-DE" smtClean="0"/>
              <a:t>Markttransparenz durch Informationsaggregatoren</a:t>
            </a:r>
            <a:endParaRPr lang="de-DE" altLang="de-DE" dirty="0"/>
          </a:p>
        </p:txBody>
      </p:sp>
      <p:sp>
        <p:nvSpPr>
          <p:cNvPr id="14" name="Foliennummernplatzhalter 13"/>
          <p:cNvSpPr>
            <a:spLocks noGrp="1"/>
          </p:cNvSpPr>
          <p:nvPr>
            <p:ph type="sldNum" sz="quarter" idx="11"/>
          </p:nvPr>
        </p:nvSpPr>
        <p:spPr/>
        <p:txBody>
          <a:bodyPr/>
          <a:lstStyle/>
          <a:p>
            <a:fld id="{0D2F3B65-5D26-4378-875C-153D63999E65}" type="slidenum">
              <a:rPr lang="en-US" smtClean="0"/>
              <a:pPr/>
              <a:t>40</a:t>
            </a:fld>
            <a:endParaRPr lang="en-US"/>
          </a:p>
        </p:txBody>
      </p:sp>
      <p:sp>
        <p:nvSpPr>
          <p:cNvPr id="65539" name="Inhaltsplatzhalter 2"/>
          <p:cNvSpPr>
            <a:spLocks noGrp="1"/>
          </p:cNvSpPr>
          <p:nvPr>
            <p:ph sz="quarter" idx="12"/>
          </p:nvPr>
        </p:nvSpPr>
        <p:spPr/>
        <p:txBody>
          <a:bodyPr/>
          <a:lstStyle/>
          <a:p>
            <a:r>
              <a:rPr lang="de-DE" altLang="de-DE" dirty="0" smtClean="0"/>
              <a:t>Sammeln und filtern von Informationen</a:t>
            </a:r>
          </a:p>
          <a:p>
            <a:pPr lvl="1"/>
            <a:r>
              <a:rPr lang="de-DE" smtClean="0"/>
              <a:t>z.B. </a:t>
            </a:r>
            <a:r>
              <a:rPr lang="de-DE" dirty="0" smtClean="0"/>
              <a:t>Themen, Nachrichten </a:t>
            </a:r>
          </a:p>
          <a:p>
            <a:pPr lvl="1"/>
            <a:r>
              <a:rPr lang="de-DE" dirty="0" smtClean="0"/>
              <a:t>oder Einkaufsinformationen</a:t>
            </a:r>
          </a:p>
          <a:p>
            <a:pPr lvl="2"/>
            <a:r>
              <a:rPr lang="de-DE" altLang="de-DE" dirty="0" err="1" smtClean="0"/>
              <a:t>Informationsaggregatoren</a:t>
            </a:r>
            <a:r>
              <a:rPr lang="de-DE" altLang="de-DE" dirty="0" smtClean="0"/>
              <a:t> durchsuchen das Web nach Preisen und Verfügbarkeiten von Produkten</a:t>
            </a:r>
          </a:p>
          <a:p>
            <a:pPr lvl="2"/>
            <a:r>
              <a:rPr lang="de-DE" dirty="0" smtClean="0"/>
              <a:t>stellen eine Liste der Seiten zur Verfügung, auf denen das Produkt angeboten wird, zusammen mit Preisinformationen und einem Kauf-Link. </a:t>
            </a:r>
          </a:p>
          <a:p>
            <a:pPr lvl="2"/>
            <a:r>
              <a:rPr lang="de-DE" dirty="0" smtClean="0"/>
              <a:t>Kaufinteressent erlangt in kurzer Zeit einen guten Marktüberblick</a:t>
            </a:r>
          </a:p>
          <a:p>
            <a:pPr lvl="1"/>
            <a:r>
              <a:rPr lang="de-DE" dirty="0" smtClean="0"/>
              <a:t>Markttransparenz steigt?</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4633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de-DE" altLang="de-DE" dirty="0" smtClean="0"/>
              <a:t>Eine friktionslose Ökonomie durch E-Commerce? </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41</a:t>
            </a:fld>
            <a:endParaRPr lang="en-US"/>
          </a:p>
        </p:txBody>
      </p:sp>
      <p:sp>
        <p:nvSpPr>
          <p:cNvPr id="65539" name="Inhaltsplatzhalter 2"/>
          <p:cNvSpPr>
            <a:spLocks noGrp="1"/>
          </p:cNvSpPr>
          <p:nvPr>
            <p:ph sz="quarter" idx="12"/>
          </p:nvPr>
        </p:nvSpPr>
        <p:spPr/>
        <p:txBody>
          <a:bodyPr/>
          <a:lstStyle/>
          <a:p>
            <a:r>
              <a:rPr lang="de-DE" altLang="de-DE" smtClean="0"/>
              <a:t>Kennzeichen einer friktionslosen Ökonomie sind (OECD, 1999; Smith, Bailey und Brynjolfsson, 2000):</a:t>
            </a:r>
          </a:p>
          <a:p>
            <a:pPr lvl="1"/>
            <a:r>
              <a:rPr lang="de-DE" altLang="de-DE" smtClean="0"/>
              <a:t>Vernachlässigbare oder zumindest im Vergleich zu traditionellen Geschäftsprozessen und Märkten sehr geringe Transaktionskosten,</a:t>
            </a:r>
          </a:p>
          <a:p>
            <a:pPr lvl="1"/>
            <a:r>
              <a:rPr lang="de-DE" altLang="de-DE" smtClean="0"/>
              <a:t>eine polypolistische Markt-(macht-)struktur,</a:t>
            </a:r>
          </a:p>
          <a:p>
            <a:pPr lvl="1"/>
            <a:r>
              <a:rPr lang="de-DE" altLang="de-DE" smtClean="0"/>
              <a:t>geringe Markteintrittshürden und</a:t>
            </a:r>
          </a:p>
          <a:p>
            <a:pPr lvl="1"/>
            <a:r>
              <a:rPr lang="de-DE" altLang="de-DE" smtClean="0"/>
              <a:t>sofortige und vollständige Markträumung (bei entsprechender Markttransparenz).</a:t>
            </a:r>
            <a:endParaRPr lang="de-DE" altLang="de-DE" dirty="0"/>
          </a:p>
        </p:txBody>
      </p:sp>
      <p:sp>
        <p:nvSpPr>
          <p:cNvPr id="18" name="Untertitel 17"/>
          <p:cNvSpPr>
            <a:spLocks noGrp="1"/>
          </p:cNvSpPr>
          <p:nvPr>
            <p:ph type="subTitle" idx="13"/>
          </p:nvPr>
        </p:nvSpPr>
        <p:spPr/>
        <p:txBody>
          <a:bodyPr/>
          <a:lstStyle/>
          <a:p>
            <a:r>
              <a:rPr lang="de-DE" dirty="0" smtClean="0"/>
              <a:t>Exkurs </a:t>
            </a:r>
            <a:r>
              <a:rPr lang="de-DE" altLang="de-DE" dirty="0"/>
              <a:t>(Friktion = Reibung)</a:t>
            </a:r>
            <a:endParaRPr lang="de-DE" dirty="0"/>
          </a:p>
        </p:txBody>
      </p:sp>
    </p:spTree>
    <p:extLst>
      <p:ext uri="{BB962C8B-B14F-4D97-AF65-F5344CB8AC3E}">
        <p14:creationId xmlns:p14="http://schemas.microsoft.com/office/powerpoint/2010/main" val="1675518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e-DE" altLang="de-DE" smtClean="0"/>
              <a:t>Interaktives Marketing und Individualisierung</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42</a:t>
            </a:fld>
            <a:endParaRPr lang="en-US"/>
          </a:p>
        </p:txBody>
      </p:sp>
      <p:sp>
        <p:nvSpPr>
          <p:cNvPr id="68611" name="Rectangle 3"/>
          <p:cNvSpPr>
            <a:spLocks noGrp="1" noChangeArrowheads="1"/>
          </p:cNvSpPr>
          <p:nvPr>
            <p:ph sz="quarter" idx="12"/>
          </p:nvPr>
        </p:nvSpPr>
        <p:spPr/>
        <p:txBody>
          <a:bodyPr/>
          <a:lstStyle/>
          <a:p>
            <a:r>
              <a:rPr lang="en-US" altLang="de-DE" smtClean="0"/>
              <a:t>Webseiten als Quellen von Kundeninformationen</a:t>
            </a:r>
          </a:p>
          <a:p>
            <a:pPr lvl="1"/>
            <a:r>
              <a:rPr lang="de-DE" altLang="de-DE" smtClean="0"/>
              <a:t>Pflichtdaten, freiwillige Daten, Trackingfunktionen, …</a:t>
            </a:r>
          </a:p>
          <a:p>
            <a:r>
              <a:rPr lang="en-US" altLang="de-DE" smtClean="0"/>
              <a:t>Webindividualisierung</a:t>
            </a:r>
            <a:endParaRPr lang="de-DE" altLang="de-DE" smtClean="0"/>
          </a:p>
          <a:p>
            <a:pPr lvl="1"/>
            <a:r>
              <a:rPr lang="de-DE" altLang="de-DE" smtClean="0"/>
              <a:t>Das spezielle Zuschneiden von Webinhalten auf einen bestimmten Benutzer</a:t>
            </a:r>
            <a:endParaRPr lang="en-US" altLang="de-DE" smtClean="0"/>
          </a:p>
          <a:p>
            <a:pPr lvl="1"/>
            <a:r>
              <a:rPr lang="de-DE" altLang="de-DE" smtClean="0"/>
              <a:t>Vorteile des Einsatzes individueller Vertriebsmitarbeiter zu viel geringeren Kosten realisierbar</a:t>
            </a:r>
          </a:p>
          <a:p>
            <a:r>
              <a:rPr lang="de-DE" altLang="de-DE" smtClean="0"/>
              <a:t>Aufbau langfristiger Kundenbeziehungen</a:t>
            </a:r>
          </a:p>
          <a:p>
            <a:pPr lvl="1"/>
            <a:r>
              <a:rPr lang="de-DE" altLang="de-DE" smtClean="0"/>
              <a:t>persönlich zugeschnittene Inhalte, Informationen und Dienstleistungen bereitstellen</a:t>
            </a:r>
            <a:r>
              <a:rPr lang="en-US" altLang="de-DE" smtClean="0"/>
              <a:t> </a:t>
            </a:r>
            <a:endParaRPr lang="de-DE" altLang="de-DE" smtClean="0"/>
          </a:p>
          <a:p>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43003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e-DE" altLang="de-DE" smtClean="0"/>
              <a:t>Interaktives Marketing und Individualisierung</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43</a:t>
            </a:fld>
            <a:endParaRPr lang="en-US"/>
          </a:p>
        </p:txBody>
      </p:sp>
      <p:sp>
        <p:nvSpPr>
          <p:cNvPr id="69635" name="Rectangle 3"/>
          <p:cNvSpPr>
            <a:spLocks noGrp="1" noChangeArrowheads="1"/>
          </p:cNvSpPr>
          <p:nvPr>
            <p:ph sz="quarter" idx="12"/>
          </p:nvPr>
        </p:nvSpPr>
        <p:spPr/>
        <p:txBody>
          <a:bodyPr/>
          <a:lstStyle/>
          <a:p>
            <a:pPr marL="0" indent="0">
              <a:buNone/>
            </a:pPr>
            <a:r>
              <a:rPr lang="en-US" altLang="de-DE" dirty="0" err="1" smtClean="0"/>
              <a:t>Beispiel</a:t>
            </a:r>
            <a:endParaRPr lang="en-US" altLang="de-DE" dirty="0" smtClean="0"/>
          </a:p>
          <a:p>
            <a:r>
              <a:rPr lang="de-DE" altLang="de-DE" dirty="0" err="1" smtClean="0"/>
              <a:t>Amazon.de</a:t>
            </a:r>
            <a:r>
              <a:rPr lang="de-DE" altLang="de-DE" dirty="0" smtClean="0"/>
              <a:t> speichert Informationen über die Käufe jedes Kunden. </a:t>
            </a:r>
          </a:p>
          <a:p>
            <a:r>
              <a:rPr lang="de-DE" altLang="de-DE" dirty="0" smtClean="0"/>
              <a:t>Wenn ein Kunde zur Webseite von Amazon.de zurückkehrt, wird er durch eine Webseite mit z.B. Buchempfehlungen begrüßt, die auf seinen vergangenen Einkäufen oder den vergangenen Einkäufen von Käufern mit ähnlichen Interessen basieren</a:t>
            </a:r>
            <a:r>
              <a:rPr lang="en-US" altLang="de-DE" dirty="0" smtClean="0"/>
              <a:t>.</a:t>
            </a:r>
            <a:endParaRPr lang="de-DE" altLang="de-DE" dirty="0" smtClean="0"/>
          </a:p>
          <a:p>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69110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e-DE" altLang="de-DE" smtClean="0"/>
              <a:t>Interaktives Marketing und Individualisierung</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44</a:t>
            </a:fld>
            <a:endParaRPr lang="en-US"/>
          </a:p>
        </p:txBody>
      </p:sp>
      <p:sp>
        <p:nvSpPr>
          <p:cNvPr id="70659" name="Rectangle 3"/>
          <p:cNvSpPr>
            <a:spLocks noGrp="1" noChangeArrowheads="1"/>
          </p:cNvSpPr>
          <p:nvPr>
            <p:ph sz="quarter" idx="12"/>
          </p:nvPr>
        </p:nvSpPr>
        <p:spPr/>
        <p:txBody>
          <a:bodyPr>
            <a:normAutofit lnSpcReduction="10000"/>
          </a:bodyPr>
          <a:lstStyle/>
          <a:p>
            <a:r>
              <a:rPr lang="de-DE" altLang="de-DE" dirty="0" smtClean="0"/>
              <a:t>Abgleich mit „Offline-Daten“</a:t>
            </a:r>
          </a:p>
          <a:p>
            <a:pPr lvl="1"/>
            <a:r>
              <a:rPr lang="de-DE" altLang="de-DE" smtClean="0"/>
              <a:t>z.B. </a:t>
            </a:r>
            <a:r>
              <a:rPr lang="de-DE" altLang="de-DE" dirty="0" smtClean="0"/>
              <a:t>Offline-Einkäufe, Kundendienstunterlagen, Produktregistrierungen</a:t>
            </a:r>
          </a:p>
          <a:p>
            <a:pPr lvl="1"/>
            <a:r>
              <a:rPr lang="de-DE" altLang="de-DE" dirty="0" smtClean="0"/>
              <a:t>Effizienz/Effektivität vs. Datenschutz und Privatsphäre?</a:t>
            </a:r>
          </a:p>
          <a:p>
            <a:pPr lvl="1"/>
            <a:endParaRPr lang="de-DE" altLang="de-DE" dirty="0" smtClean="0"/>
          </a:p>
          <a:p>
            <a:r>
              <a:rPr lang="de-DE" altLang="de-DE" dirty="0" smtClean="0"/>
              <a:t>Und schon wieder ein neues Geschäftsmodell …?</a:t>
            </a:r>
          </a:p>
          <a:p>
            <a:pPr lvl="1"/>
            <a:r>
              <a:rPr lang="de-DE" altLang="de-DE" dirty="0" smtClean="0"/>
              <a:t>Verkäuflichkeit und Wert von umfangreichen Daten?</a:t>
            </a:r>
          </a:p>
          <a:p>
            <a:pPr lvl="1"/>
            <a:r>
              <a:rPr lang="de-DE" altLang="de-DE" dirty="0" smtClean="0"/>
              <a:t>Kundenbefragungen und Fokusgruppen sind teuer</a:t>
            </a:r>
          </a:p>
          <a:p>
            <a:pPr lvl="1"/>
            <a:r>
              <a:rPr lang="de-DE" altLang="de-DE" dirty="0" smtClean="0"/>
              <a:t>Meinungen in Internetforen analysieren, Online-Marktforschung, Online-Verhalten einer großen Anzahl von Kunden vieler verschiedener Webseiten</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04275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e-DE" altLang="de-DE" smtClean="0"/>
              <a:t>Automatisierter Kundendienst</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45</a:t>
            </a:fld>
            <a:endParaRPr lang="en-US"/>
          </a:p>
        </p:txBody>
      </p:sp>
      <p:sp>
        <p:nvSpPr>
          <p:cNvPr id="71683" name="Rectangle 3"/>
          <p:cNvSpPr>
            <a:spLocks noGrp="1" noChangeArrowheads="1"/>
          </p:cNvSpPr>
          <p:nvPr>
            <p:ph sz="quarter" idx="12"/>
          </p:nvPr>
        </p:nvSpPr>
        <p:spPr/>
        <p:txBody>
          <a:bodyPr>
            <a:normAutofit fontScale="92500" lnSpcReduction="20000"/>
          </a:bodyPr>
          <a:lstStyle/>
          <a:p>
            <a:r>
              <a:rPr lang="de-DE" altLang="de-DE" smtClean="0"/>
              <a:t>Automatisierter Kundendienst</a:t>
            </a:r>
          </a:p>
          <a:p>
            <a:pPr lvl="1"/>
            <a:r>
              <a:rPr lang="de-DE" altLang="de-DE" smtClean="0"/>
              <a:t>Informationsumfang: Webseiten, E-Mail, Chats, etc.</a:t>
            </a:r>
          </a:p>
          <a:p>
            <a:pPr lvl="1"/>
            <a:r>
              <a:rPr lang="de-DE" altLang="de-DE" smtClean="0"/>
              <a:t>Kostensenkung</a:t>
            </a:r>
          </a:p>
          <a:p>
            <a:pPr lvl="1"/>
            <a:endParaRPr lang="de-DE" altLang="de-DE" smtClean="0"/>
          </a:p>
          <a:p>
            <a:r>
              <a:rPr lang="de-DE" altLang="de-DE" smtClean="0"/>
              <a:t>Beispiel: Fluggesellschaft</a:t>
            </a:r>
          </a:p>
          <a:p>
            <a:pPr lvl="1"/>
            <a:r>
              <a:rPr lang="de-DE" altLang="de-DE" smtClean="0"/>
              <a:t>Ankunft, Abflug</a:t>
            </a:r>
          </a:p>
          <a:p>
            <a:pPr lvl="1"/>
            <a:r>
              <a:rPr lang="de-DE" altLang="de-DE" smtClean="0"/>
              <a:t>Sitzbelegungen</a:t>
            </a:r>
          </a:p>
          <a:p>
            <a:pPr lvl="1"/>
            <a:r>
              <a:rPr lang="de-DE" altLang="de-DE" smtClean="0"/>
              <a:t>Kontostand bei Vielfliegerprogrammen</a:t>
            </a:r>
          </a:p>
          <a:p>
            <a:pPr lvl="1"/>
            <a:r>
              <a:rPr lang="de-DE" altLang="de-DE" smtClean="0"/>
              <a:t>Online-Kauf von Flugtickets</a:t>
            </a:r>
          </a:p>
          <a:p>
            <a:pPr lvl="1"/>
            <a:endParaRPr lang="de-DE" altLang="de-DE" smtClean="0"/>
          </a:p>
          <a:p>
            <a:r>
              <a:rPr lang="de-DE" altLang="de-DE" smtClean="0"/>
              <a:t>Erweiterung von traditionellen Callcentern</a:t>
            </a:r>
            <a:br>
              <a:rPr lang="de-DE" altLang="de-DE" smtClean="0"/>
            </a:br>
            <a:r>
              <a:rPr lang="de-DE" altLang="de-DE" smtClean="0"/>
              <a:t>um E-Mail- und Chat-Funktionalitäten</a:t>
            </a:r>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02287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de-DE" altLang="de-DE" smtClean="0"/>
              <a:t>Internet / World Wide Web als Vertriebskanal</a:t>
            </a:r>
            <a:endParaRPr lang="de-DE" altLang="de-DE"/>
          </a:p>
        </p:txBody>
      </p:sp>
      <p:sp>
        <p:nvSpPr>
          <p:cNvPr id="7" name="Foliennummernplatzhalter 6"/>
          <p:cNvSpPr>
            <a:spLocks noGrp="1"/>
          </p:cNvSpPr>
          <p:nvPr>
            <p:ph type="sldNum" sz="quarter" idx="11"/>
          </p:nvPr>
        </p:nvSpPr>
        <p:spPr/>
        <p:txBody>
          <a:bodyPr/>
          <a:lstStyle/>
          <a:p>
            <a:fld id="{0D2F3B65-5D26-4378-875C-153D63999E65}" type="slidenum">
              <a:rPr lang="en-US" smtClean="0"/>
              <a:pPr/>
              <a:t>46</a:t>
            </a:fld>
            <a:endParaRPr lang="en-US"/>
          </a:p>
        </p:txBody>
      </p:sp>
      <p:sp>
        <p:nvSpPr>
          <p:cNvPr id="3" name="Inhaltsplatzhalter 2"/>
          <p:cNvSpPr>
            <a:spLocks noGrp="1"/>
          </p:cNvSpPr>
          <p:nvPr>
            <p:ph sz="quarter" idx="12"/>
          </p:nvPr>
        </p:nvSpPr>
        <p:spPr/>
        <p:txBody>
          <a:bodyPr>
            <a:normAutofit fontScale="92500" lnSpcReduction="20000"/>
          </a:bodyPr>
          <a:lstStyle/>
          <a:p>
            <a:r>
              <a:rPr lang="de-DE" altLang="de-DE" dirty="0" smtClean="0"/>
              <a:t>Geeignet insbesondere für digitale Inhalte</a:t>
            </a:r>
          </a:p>
          <a:p>
            <a:pPr lvl="1"/>
            <a:r>
              <a:rPr lang="de-DE" altLang="de-DE" dirty="0" smtClean="0"/>
              <a:t>Online-Zeitungen, -Spiele, -Radio, -Filme</a:t>
            </a:r>
          </a:p>
          <a:p>
            <a:r>
              <a:rPr lang="de-DE" altLang="de-DE" dirty="0" smtClean="0"/>
              <a:t>Podcasting: Verfahren zum Veröffentlichen von Audiosendungen über das Internet, das abonnierten Benutzern gestattet, Audiodateien auf ihre Personal Computer oder tragbaren Musikabspielgeräte herunterzuladen</a:t>
            </a:r>
          </a:p>
          <a:p>
            <a:r>
              <a:rPr lang="de-DE" altLang="de-DE" dirty="0" smtClean="0"/>
              <a:t>Vgl. </a:t>
            </a:r>
            <a:r>
              <a:rPr lang="de-DE" altLang="de-DE" dirty="0" err="1" smtClean="0"/>
              <a:t>Videocasts</a:t>
            </a:r>
            <a:r>
              <a:rPr lang="de-DE" altLang="de-DE" dirty="0" smtClean="0"/>
              <a:t> / </a:t>
            </a:r>
            <a:r>
              <a:rPr lang="de-DE" altLang="de-DE" dirty="0" err="1" smtClean="0"/>
              <a:t>Vcasts</a:t>
            </a:r>
            <a:endParaRPr lang="de-DE" altLang="de-DE" dirty="0" smtClean="0"/>
          </a:p>
          <a:p>
            <a:pPr lvl="1"/>
            <a:r>
              <a:rPr lang="de-DE" altLang="de-DE" dirty="0" smtClean="0"/>
              <a:t>Verwendungsbeispiele:</a:t>
            </a:r>
          </a:p>
          <a:p>
            <a:pPr lvl="2"/>
            <a:r>
              <a:rPr lang="de-DE" altLang="de-DE" dirty="0" smtClean="0"/>
              <a:t>Content-Bereitstellung durch unabhängige Produzenten</a:t>
            </a:r>
          </a:p>
          <a:p>
            <a:pPr lvl="2"/>
            <a:r>
              <a:rPr lang="de-DE" altLang="de-DE" dirty="0" smtClean="0"/>
              <a:t>neues Verteilverfahren für Sender</a:t>
            </a:r>
          </a:p>
          <a:p>
            <a:pPr lvl="2"/>
            <a:r>
              <a:rPr lang="de-DE" altLang="de-DE" dirty="0" smtClean="0"/>
              <a:t>unternehmensinternes Informationsmedium</a:t>
            </a:r>
          </a:p>
          <a:p>
            <a:pPr lvl="2"/>
            <a:r>
              <a:rPr lang="de-DE" altLang="de-DE" dirty="0" smtClean="0"/>
              <a:t>Werbemittel (Vermittlung von Produktkompetenz und Produktinformationen)</a:t>
            </a:r>
            <a:endParaRPr lang="de-DE" altLang="de-DE" dirty="0"/>
          </a:p>
        </p:txBody>
      </p:sp>
      <p:sp>
        <p:nvSpPr>
          <p:cNvPr id="19" name="Untertitel 1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04196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de-DE" altLang="de-DE" smtClean="0"/>
              <a:t>Blogs / Blogging / Blogosphäre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47</a:t>
            </a:fld>
            <a:endParaRPr lang="en-US"/>
          </a:p>
        </p:txBody>
      </p:sp>
      <p:sp>
        <p:nvSpPr>
          <p:cNvPr id="73731" name="Inhaltsplatzhalter 2"/>
          <p:cNvSpPr>
            <a:spLocks noGrp="1"/>
          </p:cNvSpPr>
          <p:nvPr>
            <p:ph sz="quarter" idx="12"/>
          </p:nvPr>
        </p:nvSpPr>
        <p:spPr/>
        <p:txBody>
          <a:bodyPr/>
          <a:lstStyle/>
          <a:p>
            <a:r>
              <a:rPr lang="de-DE" altLang="de-DE" smtClean="0"/>
              <a:t>Blog = „Word Wide Web“ + „Logbuch“</a:t>
            </a:r>
          </a:p>
          <a:p>
            <a:r>
              <a:rPr lang="de-DE" altLang="de-DE" smtClean="0"/>
              <a:t>Webseite, die typischerweise eine Reihe von chronologischen (in der Reihenfolge von jüngsten zu ältesten) Einträgen des Verfassers sowie Links zu thematisch verwandten Webseiten enthält</a:t>
            </a:r>
          </a:p>
          <a:p>
            <a:endParaRPr lang="de-DE" altLang="de-DE" smtClean="0"/>
          </a:p>
          <a:p>
            <a:r>
              <a:rPr lang="de-DE" altLang="de-DE" smtClean="0"/>
              <a:t>Trackbacks / Pingbacks: Liste von Einträgen in anderen Blogs, die sich auf einen Beitrag im ursprünglichen Blog beziehen</a:t>
            </a:r>
          </a:p>
          <a:p>
            <a:r>
              <a:rPr lang="de-DE" altLang="de-DE" smtClean="0"/>
              <a:t>meist Leserkommentare gestattet</a:t>
            </a:r>
          </a:p>
          <a:p>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524566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de-DE" altLang="de-DE" smtClean="0"/>
              <a:t>Blogs / Blogging / Blogosphäre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48</a:t>
            </a:fld>
            <a:endParaRPr lang="en-US"/>
          </a:p>
        </p:txBody>
      </p:sp>
      <p:sp>
        <p:nvSpPr>
          <p:cNvPr id="75779" name="Inhaltsplatzhalter 2"/>
          <p:cNvSpPr>
            <a:spLocks noGrp="1"/>
          </p:cNvSpPr>
          <p:nvPr>
            <p:ph sz="quarter" idx="12"/>
          </p:nvPr>
        </p:nvSpPr>
        <p:spPr/>
        <p:txBody>
          <a:bodyPr/>
          <a:lstStyle/>
          <a:p>
            <a:r>
              <a:rPr lang="de-DE" altLang="de-DE" smtClean="0"/>
              <a:t>Beispielhafte Einsatzmöglichkeiten für Blogs </a:t>
            </a:r>
          </a:p>
          <a:p>
            <a:pPr lvl="1"/>
            <a:r>
              <a:rPr lang="de-DE" altLang="de-DE" smtClean="0"/>
              <a:t>webbasiertes Marketingtool</a:t>
            </a:r>
          </a:p>
          <a:p>
            <a:pPr lvl="2"/>
            <a:r>
              <a:rPr lang="de-DE" altLang="de-DE" smtClean="0"/>
              <a:t>persönlicher und dialogorientierte Kommunikationskanal, um Öffentlichkeit und künftigen Kunden Informationen über neue Produkte und Dienstleistungen zu präsentieren</a:t>
            </a:r>
          </a:p>
          <a:p>
            <a:pPr lvl="2"/>
            <a:r>
              <a:rPr lang="de-DE" altLang="de-DE" smtClean="0"/>
              <a:t>Leser werden oft gebeten Kommentare abzugeben</a:t>
            </a:r>
          </a:p>
          <a:p>
            <a:pPr lvl="1"/>
            <a:r>
              <a:rPr lang="de-DE" altLang="de-DE" smtClean="0"/>
              <a:t>unternehmensinternes Kommunikationsmedium </a:t>
            </a:r>
          </a:p>
          <a:p>
            <a:r>
              <a:rPr lang="de-DE" altLang="de-DE" smtClean="0"/>
              <a:t>Analyse der „Blogosphäre“</a:t>
            </a:r>
          </a:p>
          <a:p>
            <a:pPr lvl="1"/>
            <a:r>
              <a:rPr lang="de-DE" altLang="de-DE" smtClean="0"/>
              <a:t>(Günstige) Methode, um Kundenmeinung bzgl. Produkten, Marken und Werbekampagnen herauszufinden</a:t>
            </a:r>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58504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Gegenstand des Kapitels </a:t>
            </a:r>
            <a:endParaRPr lang="de-DE" dirty="0"/>
          </a:p>
        </p:txBody>
      </p:sp>
      <p:sp>
        <p:nvSpPr>
          <p:cNvPr id="7" name="Foliennummernplatzhalter 6"/>
          <p:cNvSpPr>
            <a:spLocks noGrp="1"/>
          </p:cNvSpPr>
          <p:nvPr>
            <p:ph type="sldNum" sz="quarter" idx="11"/>
          </p:nvPr>
        </p:nvSpPr>
        <p:spPr/>
        <p:txBody>
          <a:bodyPr/>
          <a:lstStyle/>
          <a:p>
            <a:fld id="{0D2F3B65-5D26-4378-875C-153D63999E65}" type="slidenum">
              <a:rPr lang="en-US" smtClean="0"/>
              <a:pPr/>
              <a:t>4</a:t>
            </a:fld>
            <a:endParaRPr lang="en-US"/>
          </a:p>
        </p:txBody>
      </p:sp>
      <p:sp>
        <p:nvSpPr>
          <p:cNvPr id="28675" name="Rectangle 3"/>
          <p:cNvSpPr>
            <a:spLocks noGrp="1" noChangeArrowheads="1"/>
          </p:cNvSpPr>
          <p:nvPr>
            <p:ph sz="quarter" idx="12"/>
          </p:nvPr>
        </p:nvSpPr>
        <p:spPr/>
        <p:txBody>
          <a:bodyPr/>
          <a:lstStyle/>
          <a:p>
            <a:r>
              <a:rPr lang="de-DE" altLang="de-DE" dirty="0" smtClean="0"/>
              <a:t>Intermediäre im E-Commerce</a:t>
            </a:r>
          </a:p>
          <a:p>
            <a:r>
              <a:rPr lang="de-DE" altLang="de-DE" dirty="0" smtClean="0"/>
              <a:t>Geschäfts- und Erlösmodelle</a:t>
            </a:r>
          </a:p>
          <a:p>
            <a:r>
              <a:rPr lang="de-DE" altLang="de-DE" dirty="0" smtClean="0"/>
              <a:t>E-Commerce-Marketing und Real-Time Marketing</a:t>
            </a:r>
          </a:p>
          <a:p>
            <a:r>
              <a:rPr lang="de-DE" altLang="de-DE" dirty="0" smtClean="0"/>
              <a:t>Elektronische Zahlungssysteme</a:t>
            </a:r>
          </a:p>
          <a:p>
            <a:r>
              <a:rPr lang="de-DE" altLang="de-DE" dirty="0" smtClean="0"/>
              <a:t>Rechtliche Herausforderungen</a:t>
            </a:r>
          </a:p>
          <a:p>
            <a:r>
              <a:rPr lang="de-DE" altLang="de-DE" dirty="0" smtClean="0"/>
              <a:t>Durch E-Commerce entstehende Herausforderungen für das Management</a:t>
            </a:r>
            <a:endParaRPr lang="de-DE" altLang="de-DE" dirty="0"/>
          </a:p>
        </p:txBody>
      </p:sp>
      <p:sp>
        <p:nvSpPr>
          <p:cNvPr id="2" name="Untertitel 1"/>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02495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r>
              <a:rPr lang="de-DE" altLang="de-DE" smtClean="0"/>
              <a:t>E-Procurement und Beschaffung</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49</a:t>
            </a:fld>
            <a:endParaRPr lang="en-US"/>
          </a:p>
        </p:txBody>
      </p:sp>
      <p:sp>
        <p:nvSpPr>
          <p:cNvPr id="76803" name="Inhaltsplatzhalter 2"/>
          <p:cNvSpPr>
            <a:spLocks noGrp="1"/>
          </p:cNvSpPr>
          <p:nvPr>
            <p:ph sz="quarter" idx="12"/>
          </p:nvPr>
        </p:nvSpPr>
        <p:spPr/>
        <p:txBody>
          <a:bodyPr/>
          <a:lstStyle/>
          <a:p>
            <a:r>
              <a:rPr lang="de-DE" altLang="de-DE" smtClean="0"/>
              <a:t>Beschaffung: Betriebswirtschaftlicher Funktionsbereich mit den folgenden Schwerpunkten: Einkauf von Waren und Materialien; Verhandlungen mit den Lieferanten führen; Bezahlung der Güter und Veranlassung und Koordination der Lieferungen.</a:t>
            </a:r>
          </a:p>
          <a:p>
            <a:endParaRPr lang="de-DE" altLang="de-DE" smtClean="0"/>
          </a:p>
          <a:p>
            <a:r>
              <a:rPr lang="de-DE" altLang="de-DE" smtClean="0"/>
              <a:t>E-Procurement: elektronische Beschaffung</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022050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p:txBody>
          <a:bodyPr/>
          <a:lstStyle/>
          <a:p>
            <a:r>
              <a:rPr lang="de-DE" altLang="de-DE" smtClean="0"/>
              <a:t>Effizienzsteigerungen und neue Geschäftsbeziehungen</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50</a:t>
            </a:fld>
            <a:endParaRPr lang="en-US"/>
          </a:p>
        </p:txBody>
      </p:sp>
      <p:pic>
        <p:nvPicPr>
          <p:cNvPr id="77827" name="Picture 2" descr="7348_Druckdatei_-629"/>
          <p:cNvPicPr>
            <a:picLocks noGrp="1" noChangeAspect="1" noChangeArrowheads="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720174" y="1608138"/>
            <a:ext cx="7519502" cy="4589462"/>
          </a:xfrm>
        </p:spPr>
      </p:pic>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88391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de-DE" altLang="de-DE" smtClean="0"/>
              <a:t>Elektronischer Marktplatz</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51</a:t>
            </a:fld>
            <a:endParaRPr lang="en-US"/>
          </a:p>
        </p:txBody>
      </p:sp>
      <p:sp>
        <p:nvSpPr>
          <p:cNvPr id="78851" name="Inhaltsplatzhalter 2"/>
          <p:cNvSpPr>
            <a:spLocks noGrp="1"/>
          </p:cNvSpPr>
          <p:nvPr>
            <p:ph sz="quarter" idx="12"/>
          </p:nvPr>
        </p:nvSpPr>
        <p:spPr/>
        <p:txBody>
          <a:bodyPr/>
          <a:lstStyle/>
          <a:p>
            <a:r>
              <a:rPr lang="de-DE" altLang="de-DE" smtClean="0"/>
              <a:t>Virtueller Markt innerhalb eines Datennetzes, etwa dem Internet, auf dem Mechanismen des marktmäßigen Tausches von Gütern und Leistungen informationstechnisch realisiert werden</a:t>
            </a:r>
          </a:p>
          <a:p>
            <a:endParaRPr lang="de-DE" altLang="de-DE" smtClean="0"/>
          </a:p>
          <a:p>
            <a:r>
              <a:rPr lang="de-DE" altLang="de-DE" smtClean="0"/>
              <a:t>Elektronischer Markt i.w.S. und i.e.S.</a:t>
            </a:r>
          </a:p>
          <a:p>
            <a:pPr lvl="1"/>
            <a:r>
              <a:rPr lang="de-DE" altLang="de-DE" smtClean="0"/>
              <a:t>Die Transaktionskoordination durch elektronische Märkte kann als informationsverarbeitende Einrichtung verstanden werden, deren Leistung über eine einfache Unterstützung der Kommunikationsphase hinausgeht</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528885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de-DE" altLang="de-DE" smtClean="0"/>
              <a:t>Elektronische Markplätze</a:t>
            </a:r>
            <a:endParaRPr lang="de-DE" altLang="de-DE"/>
          </a:p>
        </p:txBody>
      </p:sp>
      <p:sp>
        <p:nvSpPr>
          <p:cNvPr id="7" name="Foliennummernplatzhalter 6"/>
          <p:cNvSpPr>
            <a:spLocks noGrp="1"/>
          </p:cNvSpPr>
          <p:nvPr>
            <p:ph type="sldNum" sz="quarter" idx="11"/>
          </p:nvPr>
        </p:nvSpPr>
        <p:spPr/>
        <p:txBody>
          <a:bodyPr/>
          <a:lstStyle/>
          <a:p>
            <a:fld id="{0D2F3B65-5D26-4378-875C-153D63999E65}" type="slidenum">
              <a:rPr lang="en-US" smtClean="0"/>
              <a:pPr/>
              <a:t>52</a:t>
            </a:fld>
            <a:endParaRPr lang="en-US"/>
          </a:p>
        </p:txBody>
      </p:sp>
      <p:sp>
        <p:nvSpPr>
          <p:cNvPr id="3" name="Inhaltsplatzhalter 2"/>
          <p:cNvSpPr>
            <a:spLocks noGrp="1"/>
          </p:cNvSpPr>
          <p:nvPr>
            <p:ph sz="quarter" idx="12"/>
          </p:nvPr>
        </p:nvSpPr>
        <p:spPr/>
        <p:txBody>
          <a:bodyPr>
            <a:normAutofit fontScale="92500" lnSpcReduction="10000"/>
          </a:bodyPr>
          <a:lstStyle/>
          <a:p>
            <a:r>
              <a:rPr lang="de-DE" altLang="de-DE" dirty="0" smtClean="0"/>
              <a:t>Vorteile für Marktteilnehmer</a:t>
            </a:r>
          </a:p>
          <a:p>
            <a:pPr lvl="1"/>
            <a:r>
              <a:rPr lang="de-DE" altLang="de-DE" dirty="0" smtClean="0"/>
              <a:t>Elektronische Unterstützung der Koordinationsmechanismen</a:t>
            </a:r>
          </a:p>
          <a:p>
            <a:pPr lvl="2"/>
            <a:r>
              <a:rPr lang="de-DE" altLang="de-DE" dirty="0" smtClean="0"/>
              <a:t>Vollständige elektronische </a:t>
            </a:r>
            <a:r>
              <a:rPr lang="de-DE" altLang="de-DE" smtClean="0"/>
              <a:t>Koordination (z.B. </a:t>
            </a:r>
            <a:r>
              <a:rPr lang="de-DE" altLang="de-DE" dirty="0" smtClean="0"/>
              <a:t>Preisbildung)</a:t>
            </a:r>
          </a:p>
          <a:p>
            <a:pPr lvl="2"/>
            <a:r>
              <a:rPr lang="de-DE" altLang="de-DE" dirty="0" smtClean="0"/>
              <a:t>Einfache </a:t>
            </a:r>
            <a:r>
              <a:rPr lang="de-DE" altLang="de-DE" smtClean="0"/>
              <a:t>Koordinationsunterstützung (z.B. </a:t>
            </a:r>
            <a:r>
              <a:rPr lang="de-DE" altLang="de-DE" dirty="0" smtClean="0"/>
              <a:t>Preisinformation)</a:t>
            </a:r>
          </a:p>
          <a:p>
            <a:pPr lvl="1"/>
            <a:r>
              <a:rPr lang="de-DE" altLang="de-DE" dirty="0" smtClean="0"/>
              <a:t>Vereinfachung der Aktivitäten der Informationsbeschaffung und -auswertung </a:t>
            </a:r>
          </a:p>
          <a:p>
            <a:pPr lvl="2"/>
            <a:r>
              <a:rPr lang="de-DE" altLang="de-DE" dirty="0" smtClean="0"/>
              <a:t>Verringerung der Informationsasymmetrie</a:t>
            </a:r>
          </a:p>
          <a:p>
            <a:pPr lvl="1"/>
            <a:r>
              <a:rPr lang="de-DE" altLang="de-DE" dirty="0" smtClean="0"/>
              <a:t>Verringerung der zeitlichen und räumlichen Distanz</a:t>
            </a:r>
          </a:p>
          <a:p>
            <a:pPr lvl="1"/>
            <a:r>
              <a:rPr lang="de-DE" altLang="de-DE" dirty="0" smtClean="0"/>
              <a:t>Gleichberechtigung der Marktpartner</a:t>
            </a:r>
          </a:p>
          <a:p>
            <a:pPr lvl="2"/>
            <a:r>
              <a:rPr lang="de-DE" altLang="de-DE" dirty="0" smtClean="0"/>
              <a:t>Freiwillige Marktteilnahme </a:t>
            </a:r>
          </a:p>
          <a:p>
            <a:pPr lvl="2"/>
            <a:r>
              <a:rPr lang="de-DE" altLang="de-DE" dirty="0" smtClean="0"/>
              <a:t>Offenheit des Marktzugangs</a:t>
            </a:r>
          </a:p>
          <a:p>
            <a:pPr lvl="1"/>
            <a:r>
              <a:rPr lang="de-DE" altLang="de-DE" dirty="0" smtClean="0"/>
              <a:t>Marktgeschehen durch menschliche Interpretation der Marktsituation beeinflusst</a:t>
            </a:r>
            <a:endParaRPr lang="de-DE" altLang="de-DE" dirty="0"/>
          </a:p>
        </p:txBody>
      </p:sp>
      <p:sp>
        <p:nvSpPr>
          <p:cNvPr id="19" name="Untertitel 1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64019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de-DE" altLang="de-DE" smtClean="0"/>
              <a:t>Elektronische Markplätze</a:t>
            </a:r>
            <a:endParaRPr lang="de-DE" altLang="de-DE"/>
          </a:p>
        </p:txBody>
      </p:sp>
      <p:sp>
        <p:nvSpPr>
          <p:cNvPr id="7" name="Foliennummernplatzhalter 6"/>
          <p:cNvSpPr>
            <a:spLocks noGrp="1"/>
          </p:cNvSpPr>
          <p:nvPr>
            <p:ph type="sldNum" sz="quarter" idx="11"/>
          </p:nvPr>
        </p:nvSpPr>
        <p:spPr/>
        <p:txBody>
          <a:bodyPr/>
          <a:lstStyle/>
          <a:p>
            <a:fld id="{0D2F3B65-5D26-4378-875C-153D63999E65}" type="slidenum">
              <a:rPr lang="en-US" smtClean="0"/>
              <a:pPr/>
              <a:t>53</a:t>
            </a:fld>
            <a:endParaRPr lang="en-US"/>
          </a:p>
        </p:txBody>
      </p:sp>
      <p:sp>
        <p:nvSpPr>
          <p:cNvPr id="3" name="Inhaltsplatzhalter 2"/>
          <p:cNvSpPr>
            <a:spLocks noGrp="1"/>
          </p:cNvSpPr>
          <p:nvPr>
            <p:ph sz="quarter" idx="12"/>
          </p:nvPr>
        </p:nvSpPr>
        <p:spPr/>
        <p:txBody>
          <a:bodyPr/>
          <a:lstStyle/>
          <a:p>
            <a:r>
              <a:rPr lang="de-DE" dirty="0" smtClean="0"/>
              <a:t>Produktionsgüter: Waren, die in einem Produktionsprozess verwendet werden</a:t>
            </a:r>
          </a:p>
          <a:p>
            <a:pPr lvl="1"/>
            <a:r>
              <a:rPr lang="de-DE" dirty="0" smtClean="0"/>
              <a:t>z.B. Stahlplatten in der Fahrzeugherstellung </a:t>
            </a:r>
          </a:p>
          <a:p>
            <a:r>
              <a:rPr lang="de-DE" dirty="0" smtClean="0"/>
              <a:t>Indirekte Güter: alle anderen Güter, die nur indirekt der Produktion dienen</a:t>
            </a:r>
          </a:p>
          <a:p>
            <a:pPr lvl="1"/>
            <a:r>
              <a:rPr lang="de-DE" dirty="0" smtClean="0"/>
              <a:t>z.B. Bürozubehör oder Produkte für Wartung und Reparatur</a:t>
            </a:r>
          </a:p>
          <a:p>
            <a:r>
              <a:rPr lang="de-DE" dirty="0" smtClean="0"/>
              <a:t>Beispiel für Markplatz für Produktions- und indirekte Güter: </a:t>
            </a:r>
            <a:r>
              <a:rPr lang="de-DE" dirty="0" err="1" smtClean="0"/>
              <a:t>Ariba</a:t>
            </a:r>
            <a:endParaRPr lang="de-DE" dirty="0"/>
          </a:p>
        </p:txBody>
      </p:sp>
      <p:sp>
        <p:nvSpPr>
          <p:cNvPr id="19" name="Untertitel 1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10359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de-DE" altLang="de-DE" smtClean="0"/>
              <a:t>Börse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54</a:t>
            </a:fld>
            <a:endParaRPr lang="en-US"/>
          </a:p>
        </p:txBody>
      </p:sp>
      <p:sp>
        <p:nvSpPr>
          <p:cNvPr id="81923" name="Inhaltsplatzhalter 2"/>
          <p:cNvSpPr>
            <a:spLocks noGrp="1"/>
          </p:cNvSpPr>
          <p:nvPr>
            <p:ph sz="quarter" idx="12"/>
          </p:nvPr>
        </p:nvSpPr>
        <p:spPr/>
        <p:txBody>
          <a:bodyPr/>
          <a:lstStyle/>
          <a:p>
            <a:r>
              <a:rPr lang="de-DE" altLang="de-DE" smtClean="0"/>
              <a:t>Elektronischer Marktplatz eines Drittanbieters, der primär transaktionsorientiert ist und den Kontakt zwischen vielen Käufern und Verkäufern herstellt.</a:t>
            </a:r>
          </a:p>
          <a:p>
            <a:r>
              <a:rPr lang="de-DE" altLang="de-DE" smtClean="0"/>
              <a:t>Gründe für das Scheitern vieler Börsenplätze</a:t>
            </a:r>
          </a:p>
          <a:p>
            <a:pPr lvl="1"/>
            <a:r>
              <a:rPr lang="de-DE" altLang="de-DE" smtClean="0"/>
              <a:t>Lieferanten befürchteten Preiskonkurrenz ohne Aussicht auf langfristige Kundenbeziehungen, die Preissenkungen hätte rechtfertigen können</a:t>
            </a:r>
          </a:p>
          <a:p>
            <a:pPr lvl="1"/>
            <a:r>
              <a:rPr lang="de-DE" altLang="de-DE" smtClean="0"/>
              <a:t>viele Direkteinkäufe nicht spontan durchführbar, da sie vertragliche Bindungen erfordern etwa bzgl. Lieferzeit, kundenspezifischen Anpassungen und Qualität der Produkte</a:t>
            </a:r>
          </a:p>
          <a:p>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610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Mobile Commerce (M-Commerce)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55</a:t>
            </a:fld>
            <a:endParaRPr lang="en-US"/>
          </a:p>
        </p:txBody>
      </p:sp>
      <p:sp>
        <p:nvSpPr>
          <p:cNvPr id="5" name="Inhaltsplatzhalter 4"/>
          <p:cNvSpPr>
            <a:spLocks noGrp="1"/>
          </p:cNvSpPr>
          <p:nvPr>
            <p:ph sz="quarter" idx="12"/>
          </p:nvPr>
        </p:nvSpPr>
        <p:spPr/>
        <p:txBody>
          <a:bodyPr>
            <a:normAutofit fontScale="85000" lnSpcReduction="10000"/>
          </a:bodyPr>
          <a:lstStyle/>
          <a:p>
            <a:r>
              <a:rPr lang="de-DE" dirty="0" smtClean="0"/>
              <a:t>Ausprägung des E-Commerce unter Verwendung drahtloser Kommunikation und mobiler Endgeräte</a:t>
            </a:r>
          </a:p>
          <a:p>
            <a:r>
              <a:rPr lang="de-DE" dirty="0" smtClean="0"/>
              <a:t>eignet sich besonders gut für standortbasierte Anwendungen, z.B.</a:t>
            </a:r>
          </a:p>
          <a:p>
            <a:pPr lvl="1"/>
            <a:r>
              <a:rPr lang="de-DE" dirty="0" smtClean="0"/>
              <a:t>für die Suche von lokalen Hotels und Restaurants</a:t>
            </a:r>
          </a:p>
          <a:p>
            <a:pPr lvl="1"/>
            <a:r>
              <a:rPr lang="de-DE" dirty="0" smtClean="0"/>
              <a:t>zum überwachen des lokalen Verkehrs oder des Wetters </a:t>
            </a:r>
          </a:p>
          <a:p>
            <a:pPr lvl="1"/>
            <a:r>
              <a:rPr lang="de-DE" dirty="0" smtClean="0"/>
              <a:t>für personalisiertes standortbasiertes Marketing. </a:t>
            </a:r>
          </a:p>
          <a:p>
            <a:r>
              <a:rPr lang="de-DE" dirty="0" smtClean="0"/>
              <a:t>mobile Rechnungsbezahlung, Banking, Wertpapierhandel, Fahrplanänderungen und Downloads von digitalen Inhalten</a:t>
            </a:r>
          </a:p>
          <a:p>
            <a:r>
              <a:rPr lang="de-DE" dirty="0" smtClean="0"/>
              <a:t>förderlich </a:t>
            </a:r>
            <a:r>
              <a:rPr lang="de-DE" dirty="0" err="1" smtClean="0"/>
              <a:t>für</a:t>
            </a:r>
            <a:r>
              <a:rPr lang="de-DE" dirty="0" smtClean="0"/>
              <a:t> den M-Commerce sind spezielle digitale Bezahlsysteme</a:t>
            </a:r>
          </a:p>
          <a:p>
            <a:r>
              <a:rPr lang="de-DE" dirty="0" smtClean="0"/>
              <a:t>GPS-Fähigkeit der Smartphones erlaubt standortbasierte Werbung, geosoziale Dienste sowie Geoinformationsdienste </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485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Standortbezogene Marketing- und Werbekampagnen</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56</a:t>
            </a:fld>
            <a:endParaRPr lang="en-US"/>
          </a:p>
        </p:txBody>
      </p:sp>
      <p:sp>
        <p:nvSpPr>
          <p:cNvPr id="5" name="Inhaltsplatzhalter 4"/>
          <p:cNvSpPr>
            <a:spLocks noGrp="1"/>
          </p:cNvSpPr>
          <p:nvPr>
            <p:ph sz="quarter" idx="12"/>
          </p:nvPr>
        </p:nvSpPr>
        <p:spPr/>
        <p:txBody>
          <a:bodyPr>
            <a:normAutofit fontScale="85000" lnSpcReduction="20000"/>
          </a:bodyPr>
          <a:lstStyle/>
          <a:p>
            <a:r>
              <a:rPr lang="de-DE" dirty="0" smtClean="0"/>
              <a:t>Standortbezogenes Marketing richtet die Werbung gezielt an Personen, die sich in der Nähe eines bestimmten Standorts aufhalten, um genau an diesem Ort, für diese Person und zu diesem Zeitpunkt bestimmte Kaufanreize zu setzen</a:t>
            </a:r>
          </a:p>
          <a:p>
            <a:r>
              <a:rPr lang="de-DE" dirty="0" smtClean="0"/>
              <a:t>Erster standortbezogener Marketing-Service im Jahr 2010 von O2 </a:t>
            </a:r>
          </a:p>
          <a:p>
            <a:pPr lvl="1"/>
            <a:r>
              <a:rPr lang="de-DE" dirty="0" smtClean="0"/>
              <a:t>Werbebotschaften gezielt an mobile Endgeräte schicken</a:t>
            </a:r>
          </a:p>
          <a:p>
            <a:pPr lvl="1"/>
            <a:r>
              <a:rPr lang="de-DE" dirty="0" smtClean="0"/>
              <a:t>O2 nutzt seine Kundendaten, um anderen Firmen personalisiertes Marketing bereitzustellen</a:t>
            </a:r>
          </a:p>
          <a:p>
            <a:pPr lvl="1"/>
            <a:r>
              <a:rPr lang="de-DE" dirty="0" smtClean="0"/>
              <a:t>O2- Kunden registrieren sich bei dem System und geben ihr Alter, Geschlecht und ihre Interessen an </a:t>
            </a:r>
          </a:p>
          <a:p>
            <a:pPr lvl="1"/>
            <a:r>
              <a:rPr lang="de-DE" dirty="0" smtClean="0"/>
              <a:t>Wenn die Kunden sich in der Nähe eines Geschäfts befinden, das zu ihrem Profil passt, empfangen sie eine SMS, die sie über Rabattaktionen oder andere Sonderangebote informiert</a:t>
            </a:r>
          </a:p>
          <a:p>
            <a:pPr lvl="1"/>
            <a:r>
              <a:rPr lang="de-DE" dirty="0" smtClean="0"/>
              <a:t>basiert auf „</a:t>
            </a:r>
            <a:r>
              <a:rPr lang="de-DE" dirty="0" err="1" smtClean="0"/>
              <a:t>Geofencing</a:t>
            </a:r>
            <a:r>
              <a:rPr lang="de-DE" dirty="0" smtClean="0"/>
              <a:t>“</a:t>
            </a:r>
            <a:endParaRPr lang="de-DE" dirty="0"/>
          </a:p>
        </p:txBody>
      </p:sp>
      <p:sp>
        <p:nvSpPr>
          <p:cNvPr id="20" name="Untertitel 19"/>
          <p:cNvSpPr>
            <a:spLocks noGrp="1"/>
          </p:cNvSpPr>
          <p:nvPr>
            <p:ph type="subTitle" idx="13"/>
          </p:nvPr>
        </p:nvSpPr>
        <p:spPr/>
        <p:txBody>
          <a:bodyPr/>
          <a:lstStyle/>
          <a:p>
            <a:r>
              <a:rPr lang="de-DE" dirty="0"/>
              <a:t>Blickpunkt </a:t>
            </a:r>
            <a:r>
              <a:rPr lang="de-DE" dirty="0" smtClean="0"/>
              <a:t>Organisation</a:t>
            </a:r>
            <a:endParaRPr lang="de-DE" dirty="0"/>
          </a:p>
        </p:txBody>
      </p:sp>
    </p:spTree>
    <p:extLst>
      <p:ext uri="{BB962C8B-B14F-4D97-AF65-F5344CB8AC3E}">
        <p14:creationId xmlns:p14="http://schemas.microsoft.com/office/powerpoint/2010/main" val="1291554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Standortbezogene Marketing- und Werbekampagnen</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57</a:t>
            </a:fld>
            <a:endParaRPr lang="en-US"/>
          </a:p>
        </p:txBody>
      </p:sp>
      <p:sp>
        <p:nvSpPr>
          <p:cNvPr id="5" name="Inhaltsplatzhalter 4"/>
          <p:cNvSpPr>
            <a:spLocks noGrp="1"/>
          </p:cNvSpPr>
          <p:nvPr>
            <p:ph sz="quarter" idx="12"/>
          </p:nvPr>
        </p:nvSpPr>
        <p:spPr/>
        <p:txBody>
          <a:bodyPr/>
          <a:lstStyle/>
          <a:p>
            <a:r>
              <a:rPr lang="de-DE" smtClean="0"/>
              <a:t>Herausforderungen O2-Programm</a:t>
            </a:r>
          </a:p>
          <a:p>
            <a:pPr lvl="1"/>
            <a:r>
              <a:rPr lang="de-DE" smtClean="0"/>
              <a:t>Opt-In und Opt-Out</a:t>
            </a:r>
          </a:p>
          <a:p>
            <a:pPr lvl="1"/>
            <a:r>
              <a:rPr lang="de-DE" smtClean="0"/>
              <a:t>Nur Kunden, die älter als 16 Jahre sind</a:t>
            </a:r>
          </a:p>
          <a:p>
            <a:pPr lvl="1"/>
            <a:r>
              <a:rPr lang="de-DE" smtClean="0"/>
              <a:t>Datenschutz</a:t>
            </a:r>
          </a:p>
          <a:p>
            <a:pPr lvl="1"/>
            <a:r>
              <a:rPr lang="de-DE" smtClean="0"/>
              <a:t>Häufigkeit (SMS-Bombardement)</a:t>
            </a:r>
          </a:p>
          <a:p>
            <a:pPr lvl="1"/>
            <a:r>
              <a:rPr lang="de-DE" smtClean="0"/>
              <a:t>Geräte</a:t>
            </a:r>
          </a:p>
          <a:p>
            <a:r>
              <a:rPr lang="de-DE" smtClean="0"/>
              <a:t>Marktpotenzial ist riesig</a:t>
            </a:r>
          </a:p>
          <a:p>
            <a:pPr lvl="1"/>
            <a:r>
              <a:rPr lang="de-DE" smtClean="0"/>
              <a:t>Aber weltweit unterschiedliche SMS-Nutzungskulturen </a:t>
            </a:r>
          </a:p>
          <a:p>
            <a:pPr lvl="1"/>
            <a:r>
              <a:rPr lang="de-DE" smtClean="0"/>
              <a:t>In Japan wird eher standortbezogene Werbung in Apps genutzt als Werbung per SMS</a:t>
            </a:r>
            <a:endParaRPr lang="de-DE" dirty="0" smtClean="0"/>
          </a:p>
        </p:txBody>
      </p:sp>
      <p:sp>
        <p:nvSpPr>
          <p:cNvPr id="20" name="Untertitel 19"/>
          <p:cNvSpPr>
            <a:spLocks noGrp="1"/>
          </p:cNvSpPr>
          <p:nvPr>
            <p:ph type="subTitle" idx="13"/>
          </p:nvPr>
        </p:nvSpPr>
        <p:spPr/>
        <p:txBody>
          <a:bodyPr/>
          <a:lstStyle/>
          <a:p>
            <a:r>
              <a:rPr lang="de-DE" dirty="0"/>
              <a:t>Blickpunkt </a:t>
            </a:r>
            <a:r>
              <a:rPr lang="de-DE" dirty="0" smtClean="0"/>
              <a:t>Organisation</a:t>
            </a:r>
            <a:endParaRPr lang="de-DE" dirty="0"/>
          </a:p>
        </p:txBody>
      </p:sp>
    </p:spTree>
    <p:extLst>
      <p:ext uri="{BB962C8B-B14F-4D97-AF65-F5344CB8AC3E}">
        <p14:creationId xmlns:p14="http://schemas.microsoft.com/office/powerpoint/2010/main" val="19052410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58</a:t>
            </a:fld>
            <a:endParaRPr lang="en-US"/>
          </a:p>
        </p:txBody>
      </p:sp>
      <p:sp>
        <p:nvSpPr>
          <p:cNvPr id="29699" name="Rectangle 5"/>
          <p:cNvSpPr>
            <a:spLocks noGrp="1" noChangeArrowheads="1"/>
          </p:cNvSpPr>
          <p:nvPr>
            <p:ph sz="quarter" idx="12"/>
          </p:nvPr>
        </p:nvSpPr>
        <p:spPr/>
        <p:txBody>
          <a:bodyPr>
            <a:normAutofit fontScale="92500" lnSpcReduction="20000"/>
          </a:bodyPr>
          <a:lstStyle/>
          <a:p>
            <a:r>
              <a:rPr lang="en-US" altLang="de-DE" dirty="0" smtClean="0"/>
              <a:t>E-Commerce und das Internet</a:t>
            </a:r>
          </a:p>
          <a:p>
            <a:r>
              <a:rPr lang="en-US" altLang="de-DE" b="1" dirty="0" err="1" smtClean="0"/>
              <a:t>Digitale</a:t>
            </a:r>
            <a:r>
              <a:rPr lang="en-US" altLang="de-DE" b="1" dirty="0" smtClean="0"/>
              <a:t> </a:t>
            </a:r>
            <a:r>
              <a:rPr lang="en-US" altLang="de-DE" b="1" dirty="0" err="1" smtClean="0"/>
              <a:t>Produkte</a:t>
            </a:r>
            <a:endParaRPr lang="en-US" altLang="de-DE" b="1"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20" name="Untertitel 19"/>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371653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18" name="Foliennummernplatzhalter 17"/>
          <p:cNvSpPr>
            <a:spLocks noGrp="1"/>
          </p:cNvSpPr>
          <p:nvPr>
            <p:ph type="sldNum" sz="quarter" idx="11"/>
          </p:nvPr>
        </p:nvSpPr>
        <p:spPr/>
        <p:txBody>
          <a:bodyPr/>
          <a:lstStyle/>
          <a:p>
            <a:fld id="{0D2F3B65-5D26-4378-875C-153D63999E65}" type="slidenum">
              <a:rPr lang="en-US" smtClean="0"/>
              <a:pPr/>
              <a:t>5</a:t>
            </a:fld>
            <a:endParaRPr lang="en-US"/>
          </a:p>
        </p:txBody>
      </p:sp>
      <p:sp>
        <p:nvSpPr>
          <p:cNvPr id="29699" name="Rectangle 5"/>
          <p:cNvSpPr>
            <a:spLocks noGrp="1" noChangeArrowheads="1"/>
          </p:cNvSpPr>
          <p:nvPr>
            <p:ph sz="quarter" idx="12"/>
          </p:nvPr>
        </p:nvSpPr>
        <p:spPr/>
        <p:txBody>
          <a:bodyPr>
            <a:normAutofit fontScale="92500" lnSpcReduction="20000"/>
          </a:bodyPr>
          <a:lstStyle/>
          <a:p>
            <a:r>
              <a:rPr lang="en-US" altLang="de-DE" smtClean="0"/>
              <a:t>E-Commerce und das Internet</a:t>
            </a:r>
          </a:p>
          <a:p>
            <a:r>
              <a:rPr lang="en-US" altLang="de-DE" smtClean="0"/>
              <a:t>Digitale Produkte</a:t>
            </a:r>
          </a:p>
          <a:p>
            <a:r>
              <a:rPr lang="en-US" altLang="de-DE" smtClean="0"/>
              <a:t>Intermediäre im E-Commerce</a:t>
            </a:r>
          </a:p>
          <a:p>
            <a:r>
              <a:rPr lang="en-US" altLang="de-DE" smtClean="0"/>
              <a:t>Geschäfts- und Erlösmodelle</a:t>
            </a:r>
          </a:p>
          <a:p>
            <a:r>
              <a:rPr lang="en-US" altLang="de-DE" smtClean="0"/>
              <a:t>E-Commerce-Marketing</a:t>
            </a:r>
          </a:p>
          <a:p>
            <a:r>
              <a:rPr lang="en-US" altLang="de-DE" smtClean="0"/>
              <a:t>Vom Marketing zum Real-Time-Marketing</a:t>
            </a:r>
          </a:p>
          <a:p>
            <a:r>
              <a:rPr lang="en-US" altLang="de-DE" smtClean="0"/>
              <a:t>Elektronische Zahlungssysteme</a:t>
            </a:r>
          </a:p>
          <a:p>
            <a:r>
              <a:rPr lang="en-US" altLang="de-DE" smtClean="0"/>
              <a:t>Aufbau und Betrieb einer E-Commerce-Präsenz</a:t>
            </a:r>
          </a:p>
          <a:p>
            <a:r>
              <a:rPr lang="en-US" altLang="de-DE" smtClean="0"/>
              <a:t>Rechtliche Rahmenbedingungen</a:t>
            </a:r>
          </a:p>
          <a:p>
            <a:r>
              <a:rPr lang="en-US" altLang="de-DE" smtClean="0"/>
              <a:t>Managementmaßnahmen</a:t>
            </a:r>
          </a:p>
          <a:p>
            <a:endParaRPr lang="en-US" altLang="de-DE" dirty="0"/>
          </a:p>
        </p:txBody>
      </p:sp>
      <p:sp>
        <p:nvSpPr>
          <p:cNvPr id="21" name="Untertitel 20"/>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9898063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p:cNvSpPr>
            <a:spLocks noGrp="1"/>
          </p:cNvSpPr>
          <p:nvPr>
            <p:ph type="title"/>
          </p:nvPr>
        </p:nvSpPr>
        <p:spPr/>
        <p:txBody>
          <a:bodyPr/>
          <a:lstStyle/>
          <a:p>
            <a:r>
              <a:rPr lang="de-DE" altLang="de-DE" smtClean="0"/>
              <a:t>Digitale Produkte</a:t>
            </a:r>
            <a:endParaRPr lang="de-DE" altLang="de-DE" dirty="0"/>
          </a:p>
        </p:txBody>
      </p:sp>
      <p:sp>
        <p:nvSpPr>
          <p:cNvPr id="7" name="Foliennummernplatzhalter 6"/>
          <p:cNvSpPr>
            <a:spLocks noGrp="1"/>
          </p:cNvSpPr>
          <p:nvPr>
            <p:ph type="sldNum" sz="quarter" idx="11"/>
          </p:nvPr>
        </p:nvSpPr>
        <p:spPr/>
        <p:txBody>
          <a:bodyPr/>
          <a:lstStyle/>
          <a:p>
            <a:fld id="{0D2F3B65-5D26-4378-875C-153D63999E65}" type="slidenum">
              <a:rPr lang="en-US" smtClean="0"/>
              <a:pPr/>
              <a:t>59</a:t>
            </a:fld>
            <a:endParaRPr lang="en-US"/>
          </a:p>
        </p:txBody>
      </p:sp>
      <p:sp>
        <p:nvSpPr>
          <p:cNvPr id="3" name="Inhaltsplatzhalter 2"/>
          <p:cNvSpPr>
            <a:spLocks noGrp="1"/>
          </p:cNvSpPr>
          <p:nvPr>
            <p:ph sz="quarter" idx="12"/>
          </p:nvPr>
        </p:nvSpPr>
        <p:spPr/>
        <p:txBody>
          <a:bodyPr/>
          <a:lstStyle/>
          <a:p>
            <a:r>
              <a:rPr lang="de-DE" altLang="de-DE" smtClean="0"/>
              <a:t>Digitale Produkte sind Ansammlungen von Daten, die in vollständig digitaler Repräsentation gespeichert vorliegen und ohne Bindung an ein physisches Trägermedium über Kommunikationsnetzwerke vertrieben werden können. </a:t>
            </a:r>
          </a:p>
          <a:p>
            <a:r>
              <a:rPr lang="de-DE" altLang="de-DE" smtClean="0"/>
              <a:t>Beispiele:</a:t>
            </a:r>
          </a:p>
          <a:p>
            <a:pPr lvl="1"/>
            <a:r>
              <a:rPr lang="de-DE" altLang="de-DE" smtClean="0"/>
              <a:t>Software </a:t>
            </a:r>
          </a:p>
          <a:p>
            <a:pPr lvl="1"/>
            <a:r>
              <a:rPr lang="de-DE" altLang="de-DE" smtClean="0"/>
              <a:t>Informationen (digitale Texte, Bilder, Videos, Audio)</a:t>
            </a:r>
            <a:endParaRPr lang="de-DE" altLang="de-DE" dirty="0"/>
          </a:p>
        </p:txBody>
      </p:sp>
      <p:sp>
        <p:nvSpPr>
          <p:cNvPr id="19" name="Untertitel 1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077461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Digitale Produkte vs. traditionelle Waren</a:t>
            </a:r>
            <a:endParaRPr lang="en-US"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60</a:t>
            </a:fld>
            <a:endParaRPr lang="en-US" dirty="0"/>
          </a:p>
        </p:txBody>
      </p:sp>
      <p:sp>
        <p:nvSpPr>
          <p:cNvPr id="20" name="Untertitel 19"/>
          <p:cNvSpPr>
            <a:spLocks noGrp="1"/>
          </p:cNvSpPr>
          <p:nvPr>
            <p:ph type="subTitle" idx="13"/>
          </p:nvPr>
        </p:nvSpPr>
        <p:spPr/>
        <p:txBody>
          <a:bodyPr/>
          <a:lstStyle/>
          <a:p>
            <a:endParaRPr lang="de-DE"/>
          </a:p>
        </p:txBody>
      </p:sp>
      <p:pic>
        <p:nvPicPr>
          <p:cNvPr id="6" name="Picture 2" descr="D:\WORK\PEARSON\000 FOLIEN\4269\JPG\4269-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17" y="1716443"/>
            <a:ext cx="8221708" cy="373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quarter" idx="12"/>
          </p:nvPr>
        </p:nvSpPr>
        <p:spPr>
          <a:xfrm>
            <a:off x="365125" y="1608138"/>
            <a:ext cx="8229600" cy="3521211"/>
          </a:xfrm>
        </p:spPr>
        <p:txBody>
          <a:bodyPr/>
          <a:lstStyle/>
          <a:p>
            <a:endParaRPr lang="de-DE" dirty="0"/>
          </a:p>
        </p:txBody>
      </p:sp>
    </p:spTree>
    <p:extLst>
      <p:ext uri="{BB962C8B-B14F-4D97-AF65-F5344CB8AC3E}">
        <p14:creationId xmlns:p14="http://schemas.microsoft.com/office/powerpoint/2010/main" val="20737854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p:txBody>
          <a:bodyPr/>
          <a:lstStyle/>
          <a:p>
            <a:r>
              <a:rPr lang="de-DE" altLang="de-DE" smtClean="0"/>
              <a:t>Kennzeichen von digitalen Produkten</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61</a:t>
            </a:fld>
            <a:endParaRPr lang="en-US"/>
          </a:p>
        </p:txBody>
      </p:sp>
      <p:sp>
        <p:nvSpPr>
          <p:cNvPr id="86019" name="Inhaltsplatzhalter 2"/>
          <p:cNvSpPr>
            <a:spLocks noGrp="1"/>
          </p:cNvSpPr>
          <p:nvPr>
            <p:ph sz="quarter" idx="12"/>
          </p:nvPr>
        </p:nvSpPr>
        <p:spPr/>
        <p:txBody>
          <a:bodyPr>
            <a:normAutofit fontScale="92500" lnSpcReduction="20000"/>
          </a:bodyPr>
          <a:lstStyle/>
          <a:p>
            <a:r>
              <a:rPr lang="de-DE" altLang="de-DE" dirty="0" smtClean="0"/>
              <a:t>Reproduktion und Distribution</a:t>
            </a:r>
          </a:p>
          <a:p>
            <a:pPr lvl="1"/>
            <a:r>
              <a:rPr lang="de-DE" altLang="de-DE" dirty="0" smtClean="0"/>
              <a:t>wenig Mehraufwand</a:t>
            </a:r>
          </a:p>
          <a:p>
            <a:pPr lvl="1"/>
            <a:r>
              <a:rPr lang="de-DE" altLang="de-DE" dirty="0" smtClean="0"/>
              <a:t>Anzahl Kopien prinzipiell unbegrenzt</a:t>
            </a:r>
          </a:p>
          <a:p>
            <a:pPr lvl="1"/>
            <a:r>
              <a:rPr lang="de-DE" altLang="de-DE" dirty="0" smtClean="0"/>
              <a:t>Kopien im Bedarfsfall erstellbar (geringe Lagerhaltung)</a:t>
            </a:r>
          </a:p>
          <a:p>
            <a:r>
              <a:rPr lang="de-DE" altLang="de-DE" dirty="0" smtClean="0"/>
              <a:t>Gleichwertigkeit von Original und Kopie</a:t>
            </a:r>
          </a:p>
          <a:p>
            <a:pPr lvl="1"/>
            <a:r>
              <a:rPr lang="de-DE" altLang="de-DE" dirty="0" smtClean="0"/>
              <a:t>es gibt kein Original mehr</a:t>
            </a:r>
          </a:p>
          <a:p>
            <a:r>
              <a:rPr lang="de-DE" altLang="de-DE" dirty="0" smtClean="0"/>
              <a:t>Veränderbarkeit</a:t>
            </a:r>
          </a:p>
          <a:p>
            <a:pPr lvl="1"/>
            <a:r>
              <a:rPr lang="de-DE" altLang="de-DE" dirty="0" smtClean="0"/>
              <a:t>Nachteil: leicht vorzunehmende Modifizierung zur Verfälschung und Manipulation durch Unbefugte</a:t>
            </a:r>
          </a:p>
          <a:p>
            <a:pPr lvl="1"/>
            <a:r>
              <a:rPr lang="de-DE" altLang="de-DE" dirty="0" smtClean="0"/>
              <a:t>Vorteil: schnelle nachträgliche Fehlerkorrektur und einfache Aktualisierung</a:t>
            </a:r>
          </a:p>
          <a:p>
            <a:pPr lvl="1"/>
            <a:r>
              <a:rPr lang="de-DE" altLang="de-DE" dirty="0" smtClean="0"/>
              <a:t>Unterteilbarkeit in kleinere Einheiten und einfache (Re-) Kombinierbarkeit (z.B. „</a:t>
            </a:r>
            <a:r>
              <a:rPr lang="de-DE" altLang="de-DE" dirty="0" err="1" smtClean="0"/>
              <a:t>Mashups</a:t>
            </a:r>
            <a:r>
              <a:rPr lang="de-DE" altLang="de-DE" dirty="0" smtClean="0"/>
              <a:t>“)</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289745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de-DE" altLang="de-DE" smtClean="0"/>
              <a:t>Kennzeichen von digitalen Produkten</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62</a:t>
            </a:fld>
            <a:endParaRPr lang="en-US"/>
          </a:p>
        </p:txBody>
      </p:sp>
      <p:sp>
        <p:nvSpPr>
          <p:cNvPr id="20483" name="Rectangle 3"/>
          <p:cNvSpPr>
            <a:spLocks noGrp="1" noChangeArrowheads="1"/>
          </p:cNvSpPr>
          <p:nvPr>
            <p:ph sz="quarter" idx="12"/>
          </p:nvPr>
        </p:nvSpPr>
        <p:spPr/>
        <p:txBody>
          <a:bodyPr>
            <a:normAutofit lnSpcReduction="10000"/>
          </a:bodyPr>
          <a:lstStyle/>
          <a:p>
            <a:r>
              <a:rPr lang="de-DE" altLang="de-DE" dirty="0" smtClean="0"/>
              <a:t>Hohe Produktions- und niedrige Grenzkosten der Reproduktion</a:t>
            </a:r>
          </a:p>
          <a:p>
            <a:pPr lvl="1"/>
            <a:r>
              <a:rPr lang="de-DE" altLang="de-DE" dirty="0" smtClean="0"/>
              <a:t>Hohe Fixkosten (</a:t>
            </a:r>
            <a:r>
              <a:rPr lang="de-DE" altLang="de-DE" dirty="0" err="1" smtClean="0"/>
              <a:t>first</a:t>
            </a:r>
            <a:r>
              <a:rPr lang="de-DE" altLang="de-DE" dirty="0" smtClean="0"/>
              <a:t> </a:t>
            </a:r>
            <a:r>
              <a:rPr lang="de-DE" altLang="de-DE" dirty="0" err="1" smtClean="0"/>
              <a:t>copy</a:t>
            </a:r>
            <a:r>
              <a:rPr lang="de-DE" altLang="de-DE" dirty="0" smtClean="0"/>
              <a:t> </a:t>
            </a:r>
            <a:r>
              <a:rPr lang="de-DE" altLang="de-DE" dirty="0" err="1" smtClean="0"/>
              <a:t>costs</a:t>
            </a:r>
            <a:r>
              <a:rPr lang="de-DE" altLang="de-DE" dirty="0" smtClean="0"/>
              <a:t>)</a:t>
            </a:r>
          </a:p>
          <a:p>
            <a:pPr lvl="2"/>
            <a:r>
              <a:rPr lang="de-DE" altLang="de-DE" dirty="0" smtClean="0"/>
              <a:t>Fixkosten zumeist versunkene Kosten (</a:t>
            </a:r>
            <a:r>
              <a:rPr lang="de-DE" altLang="de-DE" dirty="0" err="1" smtClean="0"/>
              <a:t>sunk</a:t>
            </a:r>
            <a:r>
              <a:rPr lang="de-DE" altLang="de-DE" dirty="0" smtClean="0"/>
              <a:t> </a:t>
            </a:r>
            <a:r>
              <a:rPr lang="de-DE" altLang="de-DE" dirty="0" err="1" smtClean="0"/>
              <a:t>costs</a:t>
            </a:r>
            <a:r>
              <a:rPr lang="de-DE" altLang="de-DE" dirty="0" smtClean="0"/>
              <a:t>)</a:t>
            </a:r>
          </a:p>
          <a:p>
            <a:pPr lvl="1"/>
            <a:r>
              <a:rPr lang="de-DE" altLang="de-DE" dirty="0" smtClean="0"/>
              <a:t>Marginale Kosten nahe Null</a:t>
            </a:r>
          </a:p>
          <a:p>
            <a:pPr lvl="2"/>
            <a:r>
              <a:rPr lang="de-DE" altLang="de-DE" dirty="0" smtClean="0"/>
              <a:t>keine Kapazitätsbeschränkungen</a:t>
            </a:r>
          </a:p>
          <a:p>
            <a:pPr lvl="2"/>
            <a:endParaRPr lang="de-DE" altLang="de-DE" dirty="0" smtClean="0"/>
          </a:p>
          <a:p>
            <a:pPr lvl="1"/>
            <a:r>
              <a:rPr lang="de-DE" altLang="de-DE" dirty="0" smtClean="0"/>
              <a:t>Problem: Preissetzung</a:t>
            </a:r>
          </a:p>
          <a:p>
            <a:pPr lvl="2"/>
            <a:r>
              <a:rPr lang="de-DE" altLang="de-DE" dirty="0" smtClean="0"/>
              <a:t>Preis = Grenzkosten ?</a:t>
            </a:r>
          </a:p>
          <a:p>
            <a:pPr lvl="2"/>
            <a:r>
              <a:rPr lang="de-DE" altLang="de-DE" dirty="0" smtClean="0"/>
              <a:t>ruinöse Konkurrenz oder Monopolisierung</a:t>
            </a:r>
          </a:p>
          <a:p>
            <a:pPr lvl="1"/>
            <a:r>
              <a:rPr lang="de-DE" altLang="de-DE" dirty="0" smtClean="0"/>
              <a:t>Lösungsansatz: Dem Preiswettbewerb ausweichen (s. n. Kapitel)</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86039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7" dur="500"/>
                                        <p:tgtEl>
                                          <p:spTgt spid="2048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0" dur="500"/>
                                        <p:tgtEl>
                                          <p:spTgt spid="2048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13" dur="500"/>
                                        <p:tgtEl>
                                          <p:spTgt spid="2048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16" dur="500"/>
                                        <p:tgtEl>
                                          <p:spTgt spid="2048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21" dur="500"/>
                                        <p:tgtEl>
                                          <p:spTgt spid="2048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24" dur="500"/>
                                        <p:tgtEl>
                                          <p:spTgt spid="2048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0483">
                                            <p:txEl>
                                              <p:pRg st="8" end="8"/>
                                            </p:txEl>
                                          </p:spTgt>
                                        </p:tgtEl>
                                        <p:attrNameLst>
                                          <p:attrName>style.visibility</p:attrName>
                                        </p:attrNameLst>
                                      </p:cBhvr>
                                      <p:to>
                                        <p:strVal val="visible"/>
                                      </p:to>
                                    </p:set>
                                    <p:animEffect transition="in" filter="blinds(horizontal)">
                                      <p:cBhvr>
                                        <p:cTn id="27" dur="500"/>
                                        <p:tgtEl>
                                          <p:spTgt spid="20483">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0483">
                                            <p:txEl>
                                              <p:pRg st="9" end="9"/>
                                            </p:txEl>
                                          </p:spTgt>
                                        </p:tgtEl>
                                        <p:attrNameLst>
                                          <p:attrName>style.visibility</p:attrName>
                                        </p:attrNameLst>
                                      </p:cBhvr>
                                      <p:to>
                                        <p:strVal val="visible"/>
                                      </p:to>
                                    </p:set>
                                    <p:animEffect transition="in" filter="blinds(horizontal)">
                                      <p:cBhvr>
                                        <p:cTn id="30" dur="500"/>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4"/>
          <p:cNvSpPr>
            <a:spLocks noGrp="1"/>
          </p:cNvSpPr>
          <p:nvPr>
            <p:ph type="title"/>
          </p:nvPr>
        </p:nvSpPr>
        <p:spPr/>
        <p:txBody>
          <a:bodyPr/>
          <a:lstStyle/>
          <a:p>
            <a:r>
              <a:rPr lang="de-DE" altLang="de-DE" smtClean="0"/>
              <a:t>Kennzeichen von digitalen Produkten</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63</a:t>
            </a:fld>
            <a:endParaRPr lang="en-US"/>
          </a:p>
        </p:txBody>
      </p:sp>
      <p:sp>
        <p:nvSpPr>
          <p:cNvPr id="89091" name="Inhaltsplatzhalter 5"/>
          <p:cNvSpPr>
            <a:spLocks noGrp="1"/>
          </p:cNvSpPr>
          <p:nvPr>
            <p:ph sz="quarter" idx="12"/>
          </p:nvPr>
        </p:nvSpPr>
        <p:spPr/>
        <p:txBody>
          <a:bodyPr/>
          <a:lstStyle/>
          <a:p>
            <a:r>
              <a:rPr lang="de-DE" altLang="de-DE" smtClean="0"/>
              <a:t>Verschleißfreiheit</a:t>
            </a:r>
          </a:p>
          <a:p>
            <a:r>
              <a:rPr lang="de-DE" altLang="de-DE" smtClean="0"/>
              <a:t>schnelle Verbreitungsgeschwindigkeit</a:t>
            </a:r>
          </a:p>
          <a:p>
            <a:r>
              <a:rPr lang="de-DE" altLang="de-DE" smtClean="0"/>
              <a:t>Nutzungsalternativen</a:t>
            </a:r>
          </a:p>
          <a:p>
            <a:pPr lvl="1"/>
            <a:r>
              <a:rPr lang="de-DE" altLang="de-DE" smtClean="0"/>
              <a:t>nicht Produkt an sich, sondern Verwendungsweise (Lesen, Drucken, Verschenken usw.) stiftet Wert</a:t>
            </a:r>
          </a:p>
          <a:p>
            <a:r>
              <a:rPr lang="de-DE" altLang="de-DE" smtClean="0"/>
              <a:t>Erfahrungsgüter</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217848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p:txBody>
          <a:bodyPr/>
          <a:lstStyle/>
          <a:p>
            <a:r>
              <a:rPr lang="de-DE" altLang="de-DE" smtClean="0"/>
              <a:t>Erfahrungsgüter</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64</a:t>
            </a:fld>
            <a:endParaRPr lang="en-US"/>
          </a:p>
        </p:txBody>
      </p:sp>
      <p:sp>
        <p:nvSpPr>
          <p:cNvPr id="22534" name="Rectangle 6"/>
          <p:cNvSpPr>
            <a:spLocks noGrp="1" noChangeArrowheads="1"/>
          </p:cNvSpPr>
          <p:nvPr>
            <p:ph sz="quarter" idx="12"/>
          </p:nvPr>
        </p:nvSpPr>
        <p:spPr/>
        <p:txBody>
          <a:bodyPr>
            <a:normAutofit fontScale="85000" lnSpcReduction="20000"/>
          </a:bodyPr>
          <a:lstStyle/>
          <a:p>
            <a:r>
              <a:rPr lang="de-DE" altLang="de-DE" smtClean="0"/>
              <a:t>Wertschätzung durch Konsumenten erst möglich, wenn diese das Gut „erfahren“ / konsumiert haben</a:t>
            </a:r>
          </a:p>
          <a:p>
            <a:r>
              <a:rPr lang="de-DE" altLang="de-DE" smtClean="0"/>
              <a:t>Problem:</a:t>
            </a:r>
          </a:p>
          <a:p>
            <a:pPr lvl="1"/>
            <a:r>
              <a:rPr lang="de-DE" altLang="de-DE" smtClean="0"/>
              <a:t>Keine vorherige Erfahrung möglich </a:t>
            </a:r>
            <a:br>
              <a:rPr lang="de-DE" altLang="de-DE" smtClean="0"/>
            </a:br>
            <a:r>
              <a:rPr lang="de-DE" altLang="de-DE" smtClean="0">
                <a:sym typeface="Wingdings" charset="2"/>
              </a:rPr>
              <a:t></a:t>
            </a:r>
            <a:r>
              <a:rPr lang="de-DE" altLang="de-DE" smtClean="0"/>
              <a:t> niedrige Zahlungsbereitschaft</a:t>
            </a:r>
          </a:p>
          <a:p>
            <a:pPr lvl="1"/>
            <a:r>
              <a:rPr lang="de-DE" altLang="de-DE" smtClean="0"/>
              <a:t>Erfahrung vorher möglich </a:t>
            </a:r>
            <a:br>
              <a:rPr lang="de-DE" altLang="de-DE" smtClean="0"/>
            </a:br>
            <a:r>
              <a:rPr lang="de-DE" altLang="de-DE" smtClean="0">
                <a:sym typeface="Wingdings" charset="2"/>
              </a:rPr>
              <a:t></a:t>
            </a:r>
            <a:r>
              <a:rPr lang="de-DE" altLang="de-DE" smtClean="0"/>
              <a:t> Gut bereits konsumiert </a:t>
            </a:r>
            <a:br>
              <a:rPr lang="de-DE" altLang="de-DE" smtClean="0"/>
            </a:br>
            <a:r>
              <a:rPr lang="de-DE" altLang="de-DE" smtClean="0">
                <a:sym typeface="Wingdings" charset="2"/>
              </a:rPr>
              <a:t></a:t>
            </a:r>
            <a:r>
              <a:rPr lang="de-DE" altLang="de-DE" smtClean="0"/>
              <a:t> keine weitere Zahlungsbereitschaft</a:t>
            </a:r>
          </a:p>
          <a:p>
            <a:pPr lvl="1"/>
            <a:endParaRPr lang="de-DE" altLang="de-DE" smtClean="0"/>
          </a:p>
          <a:p>
            <a:r>
              <a:rPr lang="de-DE" altLang="de-DE" smtClean="0"/>
              <a:t>Lösungsansätze?</a:t>
            </a:r>
          </a:p>
          <a:p>
            <a:pPr lvl="1"/>
            <a:r>
              <a:rPr lang="de-DE" altLang="de-DE" smtClean="0"/>
              <a:t>Aufteilung in kleine Einheiten, die teilweise unentgeltlich zugänglich gemacht werden</a:t>
            </a:r>
          </a:p>
          <a:p>
            <a:pPr lvl="1"/>
            <a:r>
              <a:rPr lang="de-DE" altLang="de-DE" smtClean="0"/>
              <a:t>Marktsignale (Marken, Gütesiegel, Meinung Dritter, Versicherungen)</a:t>
            </a:r>
          </a:p>
          <a:p>
            <a:pPr lvl="1"/>
            <a:r>
              <a:rPr lang="de-DE" altLang="de-DE" smtClean="0"/>
              <a:t>Maßnahmen zur Abgreifung heterogener Zahlungsbereitschaft</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3289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4">
                                            <p:txEl>
                                              <p:pRg st="6" end="6"/>
                                            </p:txEl>
                                          </p:spTgt>
                                        </p:tgtEl>
                                        <p:attrNameLst>
                                          <p:attrName>style.visibility</p:attrName>
                                        </p:attrNameLst>
                                      </p:cBhvr>
                                      <p:to>
                                        <p:strVal val="visible"/>
                                      </p:to>
                                    </p:set>
                                    <p:animEffect transition="in" filter="blinds(horizontal)">
                                      <p:cBhvr>
                                        <p:cTn id="7" dur="500"/>
                                        <p:tgtEl>
                                          <p:spTgt spid="22534">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534">
                                            <p:txEl>
                                              <p:pRg st="7" end="7"/>
                                            </p:txEl>
                                          </p:spTgt>
                                        </p:tgtEl>
                                        <p:attrNameLst>
                                          <p:attrName>style.visibility</p:attrName>
                                        </p:attrNameLst>
                                      </p:cBhvr>
                                      <p:to>
                                        <p:strVal val="visible"/>
                                      </p:to>
                                    </p:set>
                                    <p:animEffect transition="in" filter="blinds(horizontal)">
                                      <p:cBhvr>
                                        <p:cTn id="10" dur="500"/>
                                        <p:tgtEl>
                                          <p:spTgt spid="22534">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534">
                                            <p:txEl>
                                              <p:pRg st="8" end="8"/>
                                            </p:txEl>
                                          </p:spTgt>
                                        </p:tgtEl>
                                        <p:attrNameLst>
                                          <p:attrName>style.visibility</p:attrName>
                                        </p:attrNameLst>
                                      </p:cBhvr>
                                      <p:to>
                                        <p:strVal val="visible"/>
                                      </p:to>
                                    </p:set>
                                    <p:animEffect transition="in" filter="blinds(horizontal)">
                                      <p:cBhvr>
                                        <p:cTn id="13" dur="500"/>
                                        <p:tgtEl>
                                          <p:spTgt spid="225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4"/>
          <p:cNvSpPr>
            <a:spLocks noGrp="1"/>
          </p:cNvSpPr>
          <p:nvPr>
            <p:ph type="title"/>
          </p:nvPr>
        </p:nvSpPr>
        <p:spPr/>
        <p:txBody>
          <a:bodyPr/>
          <a:lstStyle/>
          <a:p>
            <a:r>
              <a:rPr lang="de-DE" altLang="de-DE" smtClean="0"/>
              <a:t>Kennzeichen von digitalen Produkten</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65</a:t>
            </a:fld>
            <a:endParaRPr lang="en-US"/>
          </a:p>
        </p:txBody>
      </p:sp>
      <p:sp>
        <p:nvSpPr>
          <p:cNvPr id="91139" name="Inhaltsplatzhalter 5"/>
          <p:cNvSpPr>
            <a:spLocks noGrp="1"/>
          </p:cNvSpPr>
          <p:nvPr>
            <p:ph sz="quarter" idx="12"/>
          </p:nvPr>
        </p:nvSpPr>
        <p:spPr/>
        <p:txBody>
          <a:bodyPr>
            <a:normAutofit fontScale="92500"/>
          </a:bodyPr>
          <a:lstStyle/>
          <a:p>
            <a:r>
              <a:rPr lang="de-DE" altLang="de-DE" smtClean="0"/>
              <a:t>Immaterialität</a:t>
            </a:r>
          </a:p>
          <a:p>
            <a:r>
              <a:rPr lang="de-DE" altLang="de-DE" smtClean="0"/>
              <a:t>Geistiges Eigentum</a:t>
            </a:r>
          </a:p>
          <a:p>
            <a:pPr lvl="1"/>
            <a:r>
              <a:rPr lang="de-DE" altLang="de-DE" smtClean="0"/>
              <a:t> unterliegen dem Urheberrecht</a:t>
            </a:r>
          </a:p>
          <a:p>
            <a:pPr lvl="2"/>
            <a:r>
              <a:rPr lang="de-DE" altLang="de-DE" smtClean="0"/>
              <a:t>digitale Online-Produkte: zentral auf Server des Anbieters gespeichert; Anbieter gewährt Zugriff, verhindert jedoch dauerhafte Abspeicherung auf Rechnern der Konsumenten</a:t>
            </a:r>
          </a:p>
          <a:p>
            <a:pPr lvl="2"/>
            <a:r>
              <a:rPr lang="de-DE" altLang="de-DE" smtClean="0"/>
              <a:t>digitale Offline-Produkte: nach Erwerb auf Rechnern der Konsumenten abgespeichert bzw. installiert</a:t>
            </a:r>
          </a:p>
          <a:p>
            <a:r>
              <a:rPr lang="de-DE" altLang="de-DE" smtClean="0"/>
              <a:t>Begrenztheit der Schutzmechanismen</a:t>
            </a:r>
          </a:p>
          <a:p>
            <a:pPr lvl="1"/>
            <a:r>
              <a:rPr lang="de-DE" altLang="de-DE" smtClean="0"/>
              <a:t>Ansprache größerer Käuferschichten durch Verzicht auf Digital Rights Management (DRM) vs.</a:t>
            </a:r>
          </a:p>
          <a:p>
            <a:pPr lvl="1"/>
            <a:r>
              <a:rPr lang="de-DE" altLang="de-DE" smtClean="0"/>
              <a:t>Erlösschmälerung durch illegale Kopien</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38299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4"/>
          <p:cNvSpPr>
            <a:spLocks noGrp="1"/>
          </p:cNvSpPr>
          <p:nvPr>
            <p:ph type="title"/>
          </p:nvPr>
        </p:nvSpPr>
        <p:spPr/>
        <p:txBody>
          <a:bodyPr/>
          <a:lstStyle/>
          <a:p>
            <a:r>
              <a:rPr lang="de-DE" altLang="de-DE" smtClean="0"/>
              <a:t>Kennzeichen von digitalen Produkten</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66</a:t>
            </a:fld>
            <a:endParaRPr lang="en-US"/>
          </a:p>
        </p:txBody>
      </p:sp>
      <p:sp>
        <p:nvSpPr>
          <p:cNvPr id="92163" name="Inhaltsplatzhalter 5"/>
          <p:cNvSpPr>
            <a:spLocks noGrp="1"/>
          </p:cNvSpPr>
          <p:nvPr>
            <p:ph sz="quarter" idx="12"/>
          </p:nvPr>
        </p:nvSpPr>
        <p:spPr/>
        <p:txBody>
          <a:bodyPr/>
          <a:lstStyle/>
          <a:p>
            <a:r>
              <a:rPr lang="de-DE" altLang="de-DE" dirty="0" smtClean="0"/>
              <a:t>Wertverlust versus Wertgewinn</a:t>
            </a:r>
          </a:p>
          <a:p>
            <a:r>
              <a:rPr lang="de-DE" altLang="de-DE" dirty="0" smtClean="0"/>
              <a:t>Wertbestimmung</a:t>
            </a:r>
          </a:p>
          <a:p>
            <a:r>
              <a:rPr lang="de-DE" altLang="de-DE" dirty="0" smtClean="0"/>
              <a:t>Standards</a:t>
            </a:r>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854334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2" descr="7348_Druckdatei_-6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488" y="2155096"/>
            <a:ext cx="6360778" cy="404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itel 4"/>
          <p:cNvSpPr>
            <a:spLocks noGrp="1"/>
          </p:cNvSpPr>
          <p:nvPr>
            <p:ph type="title"/>
          </p:nvPr>
        </p:nvSpPr>
        <p:spPr/>
        <p:txBody>
          <a:bodyPr/>
          <a:lstStyle/>
          <a:p>
            <a:r>
              <a:rPr lang="de-DE" altLang="de-DE" smtClean="0"/>
              <a:t>Kennzeichen von digitalen Produkten</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67</a:t>
            </a:fld>
            <a:endParaRPr lang="en-US"/>
          </a:p>
        </p:txBody>
      </p:sp>
      <p:sp>
        <p:nvSpPr>
          <p:cNvPr id="92163" name="Inhaltsplatzhalter 5"/>
          <p:cNvSpPr>
            <a:spLocks noGrp="1"/>
          </p:cNvSpPr>
          <p:nvPr>
            <p:ph sz="quarter" idx="12"/>
          </p:nvPr>
        </p:nvSpPr>
        <p:spPr/>
        <p:txBody>
          <a:bodyPr/>
          <a:lstStyle/>
          <a:p>
            <a:r>
              <a:rPr lang="de-DE" altLang="de-DE" dirty="0" smtClean="0"/>
              <a:t>Ökonomie steigender </a:t>
            </a:r>
            <a:br>
              <a:rPr lang="de-DE" altLang="de-DE" dirty="0" smtClean="0"/>
            </a:br>
            <a:r>
              <a:rPr lang="de-DE" altLang="de-DE" dirty="0" smtClean="0"/>
              <a:t>Grenzerträge </a:t>
            </a:r>
            <a:br>
              <a:rPr lang="de-DE" altLang="de-DE" dirty="0" smtClean="0"/>
            </a:br>
            <a:r>
              <a:rPr lang="de-DE" altLang="de-DE" dirty="0" smtClean="0"/>
              <a:t>(</a:t>
            </a:r>
            <a:r>
              <a:rPr lang="de-DE" altLang="de-DE" dirty="0" err="1" smtClean="0"/>
              <a:t>increasing</a:t>
            </a:r>
            <a:r>
              <a:rPr lang="de-DE" altLang="de-DE" dirty="0" smtClean="0"/>
              <a:t> </a:t>
            </a:r>
            <a:r>
              <a:rPr lang="de-DE" altLang="de-DE" dirty="0" err="1" smtClean="0"/>
              <a:t>returns</a:t>
            </a:r>
            <a:r>
              <a:rPr lang="de-DE" altLang="de-DE" dirty="0" smtClean="0"/>
              <a:t>)</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13658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de-DE" altLang="de-DE" smtClean="0"/>
              <a:t>Informationsgüter im Internet</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68</a:t>
            </a:fld>
            <a:endParaRPr lang="en-US"/>
          </a:p>
        </p:txBody>
      </p:sp>
      <p:sp>
        <p:nvSpPr>
          <p:cNvPr id="93187" name="Rectangle 3"/>
          <p:cNvSpPr>
            <a:spLocks noGrp="1" noChangeArrowheads="1"/>
          </p:cNvSpPr>
          <p:nvPr>
            <p:ph sz="quarter" idx="12"/>
          </p:nvPr>
        </p:nvSpPr>
        <p:spPr/>
        <p:txBody>
          <a:bodyPr>
            <a:normAutofit lnSpcReduction="10000"/>
          </a:bodyPr>
          <a:lstStyle/>
          <a:p>
            <a:r>
              <a:rPr lang="de-DE" altLang="de-DE" dirty="0" smtClean="0"/>
              <a:t>Hypothese: Trotz verschärfter Rahmenbedingungen nimmt die Intensität des Preiswettbewerbs ab</a:t>
            </a:r>
          </a:p>
          <a:p>
            <a:pPr lvl="1"/>
            <a:r>
              <a:rPr lang="de-DE" altLang="de-DE" dirty="0" smtClean="0"/>
              <a:t>p= mc (marginal </a:t>
            </a:r>
            <a:r>
              <a:rPr lang="de-DE" altLang="de-DE" dirty="0" err="1" smtClean="0"/>
              <a:t>cost</a:t>
            </a:r>
            <a:r>
              <a:rPr lang="de-DE" altLang="de-DE" dirty="0" smtClean="0"/>
              <a:t>) nicht möglich, da mc= 0</a:t>
            </a:r>
          </a:p>
          <a:p>
            <a:pPr lvl="2"/>
            <a:r>
              <a:rPr lang="de-DE" altLang="de-DE" dirty="0" smtClean="0"/>
              <a:t>Monopolisierungstendenzen (erwartete Konsolidierungsphase) oder</a:t>
            </a:r>
          </a:p>
          <a:p>
            <a:pPr lvl="2"/>
            <a:r>
              <a:rPr lang="de-DE" altLang="de-DE" dirty="0" smtClean="0"/>
              <a:t>Verschiebung des Wettbewerbs auf andere Parameter</a:t>
            </a:r>
          </a:p>
          <a:p>
            <a:r>
              <a:rPr lang="de-DE" altLang="de-DE" dirty="0" smtClean="0"/>
              <a:t>Beobachtungen zum Preiswettbewerb:</a:t>
            </a:r>
          </a:p>
          <a:p>
            <a:pPr lvl="1"/>
            <a:r>
              <a:rPr lang="de-DE" altLang="de-DE" dirty="0" smtClean="0"/>
              <a:t>Preislevel im Internet uneinheitlich (widersprüchliche empirische Befunde)</a:t>
            </a:r>
          </a:p>
          <a:p>
            <a:pPr lvl="1"/>
            <a:r>
              <a:rPr lang="de-DE" altLang="de-DE" dirty="0" smtClean="0"/>
              <a:t>Preiselastizität steigt nur zum Teil </a:t>
            </a:r>
          </a:p>
          <a:p>
            <a:pPr lvl="1"/>
            <a:r>
              <a:rPr lang="de-DE" altLang="de-DE" dirty="0" smtClean="0"/>
              <a:t>Preisdifferenzen nehmen zu (z.B. bis zu 50 % bei CDs)</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0619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3"/>
          <p:cNvSpPr>
            <a:spLocks noGrp="1"/>
          </p:cNvSpPr>
          <p:nvPr>
            <p:ph type="title"/>
          </p:nvPr>
        </p:nvSpPr>
        <p:spPr/>
        <p:txBody>
          <a:bodyPr/>
          <a:lstStyle/>
          <a:p>
            <a:r>
              <a:rPr lang="de-DE" altLang="de-DE" smtClean="0"/>
              <a:t>Lernziele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a:t>
            </a:fld>
            <a:endParaRPr lang="en-US"/>
          </a:p>
        </p:txBody>
      </p:sp>
      <p:sp>
        <p:nvSpPr>
          <p:cNvPr id="31747" name="Rectangle 3"/>
          <p:cNvSpPr>
            <a:spLocks noGrp="1" noChangeArrowheads="1"/>
          </p:cNvSpPr>
          <p:nvPr>
            <p:ph sz="quarter" idx="12"/>
          </p:nvPr>
        </p:nvSpPr>
        <p:spPr/>
        <p:txBody>
          <a:bodyPr/>
          <a:lstStyle/>
          <a:p>
            <a:r>
              <a:rPr lang="de-DE" altLang="de-DE" smtClean="0"/>
              <a:t>Was versteht man unter Electronic Commerce</a:t>
            </a:r>
            <a:br>
              <a:rPr lang="de-DE" altLang="de-DE" smtClean="0"/>
            </a:br>
            <a:r>
              <a:rPr lang="de-DE" altLang="de-DE" smtClean="0"/>
              <a:t>(E-Commerce)?</a:t>
            </a:r>
          </a:p>
          <a:p>
            <a:r>
              <a:rPr lang="de-DE" altLang="de-DE" smtClean="0"/>
              <a:t>Haben sich durch das Internet die Chancen zur Wertschöpfung und Geschäftsmodelle verändert?</a:t>
            </a:r>
          </a:p>
          <a:p>
            <a:r>
              <a:rPr lang="de-DE" altLang="de-DE" smtClean="0"/>
              <a:t>In welcher Weise hat E-Commerce den Einzelhandel und die Transaktionen zwischen Unternehmen verändert?</a:t>
            </a:r>
          </a:p>
          <a:p>
            <a:r>
              <a:rPr lang="de-DE" altLang="de-DE" smtClean="0"/>
              <a:t>Was sind die spezifischen Eigenschaften des internetbasierten E-Commerce?</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617306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title"/>
          </p:nvPr>
        </p:nvSpPr>
        <p:spPr/>
        <p:txBody>
          <a:bodyPr/>
          <a:lstStyle/>
          <a:p>
            <a:r>
              <a:rPr lang="de-DE" altLang="de-DE" smtClean="0"/>
              <a:t>Unternehmensstrategische Implikationen und Wettbewerbsaspekte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69</a:t>
            </a:fld>
            <a:endParaRPr lang="en-US"/>
          </a:p>
        </p:txBody>
      </p:sp>
      <p:sp>
        <p:nvSpPr>
          <p:cNvPr id="94211" name="Rectangle 8"/>
          <p:cNvSpPr>
            <a:spLocks noGrp="1" noChangeArrowheads="1"/>
          </p:cNvSpPr>
          <p:nvPr>
            <p:ph sz="quarter" idx="12"/>
          </p:nvPr>
        </p:nvSpPr>
        <p:spPr/>
        <p:txBody>
          <a:bodyPr/>
          <a:lstStyle/>
          <a:p>
            <a:r>
              <a:rPr lang="de-DE" altLang="de-DE" dirty="0" smtClean="0"/>
              <a:t>Netzeffekte: Effekte, die immer dann auftreten, wenn der Nutzen eines Gegenstandes, einer Idee oder allgemein einer Information davon abhängt, wie viele andere Individuen oder Organisationen diesen nutzen.</a:t>
            </a:r>
          </a:p>
          <a:p>
            <a:pPr lvl="1"/>
            <a:r>
              <a:rPr lang="de-DE" altLang="de-DE" dirty="0" smtClean="0"/>
              <a:t>Feedback-Loops</a:t>
            </a:r>
          </a:p>
          <a:p>
            <a:pPr lvl="1"/>
            <a:r>
              <a:rPr lang="de-DE" altLang="de-DE" dirty="0" smtClean="0"/>
              <a:t>Lock-In</a:t>
            </a:r>
          </a:p>
          <a:p>
            <a:pPr lvl="1"/>
            <a:r>
              <a:rPr lang="de-DE" altLang="de-DE" dirty="0" smtClean="0"/>
              <a:t>Standards</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44593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p:txBody>
          <a:bodyPr/>
          <a:lstStyle/>
          <a:p>
            <a:r>
              <a:rPr lang="de-DE" altLang="de-DE" smtClean="0"/>
              <a:t>Startproblem, kritische Masse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70</a:t>
            </a:fld>
            <a:endParaRPr lang="en-US"/>
          </a:p>
        </p:txBody>
      </p:sp>
      <p:pic>
        <p:nvPicPr>
          <p:cNvPr id="98307" name="Picture 2" descr="7348_Druckdatei_-639"/>
          <p:cNvPicPr>
            <a:picLocks noGrp="1" noChangeAspect="1" noChangeArrowheads="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1496584" y="1608138"/>
            <a:ext cx="5966682" cy="4589462"/>
          </a:xfrm>
        </p:spPr>
      </p:pic>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88663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title"/>
          </p:nvPr>
        </p:nvSpPr>
        <p:spPr/>
        <p:txBody>
          <a:bodyPr/>
          <a:lstStyle/>
          <a:p>
            <a:r>
              <a:rPr lang="de-DE" smtClean="0"/>
              <a:t>Erfolgversprechende Strategien: </a:t>
            </a:r>
            <a:br>
              <a:rPr lang="de-DE" smtClean="0"/>
            </a:br>
            <a:r>
              <a:rPr lang="de-DE" smtClean="0"/>
              <a:t>Lock-In-Effekte ausnutzen</a:t>
            </a:r>
          </a:p>
        </p:txBody>
      </p:sp>
      <p:sp>
        <p:nvSpPr>
          <p:cNvPr id="6" name="Foliennummernplatzhalter 5"/>
          <p:cNvSpPr>
            <a:spLocks noGrp="1"/>
          </p:cNvSpPr>
          <p:nvPr>
            <p:ph type="sldNum" sz="quarter" idx="11"/>
          </p:nvPr>
        </p:nvSpPr>
        <p:spPr/>
        <p:txBody>
          <a:bodyPr/>
          <a:lstStyle/>
          <a:p>
            <a:fld id="{A7484D74-0395-4075-BA90-9A6DDE7DF0E7}" type="slidenum">
              <a:rPr lang="de-DE" smtClean="0"/>
              <a:pPr/>
              <a:t>71</a:t>
            </a:fld>
            <a:endParaRPr lang="de-DE" dirty="0"/>
          </a:p>
        </p:txBody>
      </p:sp>
      <p:sp>
        <p:nvSpPr>
          <p:cNvPr id="94211" name="Rectangle 6"/>
          <p:cNvSpPr>
            <a:spLocks noGrp="1" noChangeArrowheads="1"/>
          </p:cNvSpPr>
          <p:nvPr>
            <p:ph sz="quarter" idx="12"/>
          </p:nvPr>
        </p:nvSpPr>
        <p:spPr/>
        <p:txBody>
          <a:bodyPr>
            <a:normAutofit fontScale="92500"/>
          </a:bodyPr>
          <a:lstStyle/>
          <a:p>
            <a:r>
              <a:rPr lang="de-DE" dirty="0" smtClean="0"/>
              <a:t>Der Lock-In-Effekt </a:t>
            </a:r>
          </a:p>
          <a:p>
            <a:pPr lvl="1"/>
            <a:r>
              <a:rPr lang="de-DE" dirty="0" smtClean="0"/>
              <a:t>Wechselkosten können prohibitiv hoch sein, so dass Konsumenten in der Nutzung eines Gutes „gefangen“ werden</a:t>
            </a:r>
          </a:p>
          <a:p>
            <a:pPr lvl="1"/>
            <a:r>
              <a:rPr lang="de-DE" dirty="0" smtClean="0"/>
              <a:t>Der Lock-In-Effekt ist abhängig von den totalen Wechselkosten.</a:t>
            </a:r>
          </a:p>
          <a:p>
            <a:pPr lvl="2"/>
            <a:r>
              <a:rPr lang="de-DE" dirty="0" smtClean="0"/>
              <a:t>Totale Wechselkosten = Wechselkosten des Konsumenten + Kosten (z.B. Marketing) des neuen Anbieters</a:t>
            </a:r>
          </a:p>
          <a:p>
            <a:pPr lvl="2"/>
            <a:r>
              <a:rPr lang="de-DE" dirty="0" smtClean="0"/>
              <a:t>Die totalen Wechselkosten sind versunkene Kosten</a:t>
            </a:r>
          </a:p>
          <a:p>
            <a:pPr lvl="2"/>
            <a:r>
              <a:rPr lang="de-DE" dirty="0" smtClean="0"/>
              <a:t>Nur geringfügige Manipulierbarkeit (z.B. Rabatte durch Freiminuten)</a:t>
            </a:r>
          </a:p>
          <a:p>
            <a:pPr lvl="1"/>
            <a:endParaRPr lang="de-DE" dirty="0" smtClean="0"/>
          </a:p>
          <a:p>
            <a:pPr lvl="1"/>
            <a:r>
              <a:rPr lang="de-DE" dirty="0" smtClean="0"/>
              <a:t>Anwendungsbeispiel: providergebundene E-Mail-Adressen</a:t>
            </a:r>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7775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7348_Druckdatei_-63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43" r="2205" b="8900"/>
          <a:stretch/>
        </p:blipFill>
        <p:spPr bwMode="auto">
          <a:xfrm>
            <a:off x="5386215" y="2557849"/>
            <a:ext cx="3422317" cy="3267400"/>
          </a:xfrm>
          <a:prstGeom prst="rect">
            <a:avLst/>
          </a:prstGeom>
          <a:noFill/>
          <a:extLst>
            <a:ext uri="{909E8E84-426E-40DD-AFC4-6F175D3DCCD1}">
              <a14:hiddenFill xmlns:a14="http://schemas.microsoft.com/office/drawing/2010/main">
                <a:solidFill>
                  <a:srgbClr val="FFFFFF"/>
                </a:solidFill>
              </a14:hiddenFill>
            </a:ext>
          </a:extLst>
        </p:spPr>
      </p:pic>
      <p:sp>
        <p:nvSpPr>
          <p:cNvPr id="95234" name="Rectangle 2"/>
          <p:cNvSpPr>
            <a:spLocks noGrp="1" noChangeArrowheads="1"/>
          </p:cNvSpPr>
          <p:nvPr>
            <p:ph type="title"/>
          </p:nvPr>
        </p:nvSpPr>
        <p:spPr/>
        <p:txBody>
          <a:bodyPr/>
          <a:lstStyle/>
          <a:p>
            <a:r>
              <a:rPr lang="de-DE" smtClean="0"/>
              <a:t>Lock-In-Effekt und Lock-In-Profit</a:t>
            </a:r>
            <a:endParaRPr lang="en-US" smtClean="0"/>
          </a:p>
        </p:txBody>
      </p:sp>
      <p:sp>
        <p:nvSpPr>
          <p:cNvPr id="7" name="Foliennummernplatzhalter 6"/>
          <p:cNvSpPr>
            <a:spLocks noGrp="1"/>
          </p:cNvSpPr>
          <p:nvPr>
            <p:ph type="sldNum" sz="quarter" idx="11"/>
          </p:nvPr>
        </p:nvSpPr>
        <p:spPr/>
        <p:txBody>
          <a:bodyPr/>
          <a:lstStyle/>
          <a:p>
            <a:fld id="{A7484D74-0395-4075-BA90-9A6DDE7DF0E7}" type="slidenum">
              <a:rPr lang="de-DE" smtClean="0"/>
              <a:pPr/>
              <a:t>72</a:t>
            </a:fld>
            <a:endParaRPr lang="de-DE" dirty="0"/>
          </a:p>
        </p:txBody>
      </p:sp>
      <p:sp>
        <p:nvSpPr>
          <p:cNvPr id="95235" name="Rectangle 3"/>
          <p:cNvSpPr>
            <a:spLocks noGrp="1" noChangeArrowheads="1"/>
          </p:cNvSpPr>
          <p:nvPr>
            <p:ph sz="quarter" idx="12"/>
          </p:nvPr>
        </p:nvSpPr>
        <p:spPr/>
        <p:txBody>
          <a:bodyPr>
            <a:normAutofit fontScale="92500" lnSpcReduction="20000"/>
          </a:bodyPr>
          <a:lstStyle/>
          <a:p>
            <a:r>
              <a:rPr lang="de-DE" smtClean="0"/>
              <a:t>Der Lock-In-Profit des (alten) Anbieters ist gleich den</a:t>
            </a:r>
            <a:br>
              <a:rPr lang="de-DE" smtClean="0"/>
            </a:br>
            <a:r>
              <a:rPr lang="de-DE" smtClean="0"/>
              <a:t>totalen Wechselkosten + Profit aus Kosten-/Qualitätsvorteilen gegenüber Wettbewerber</a:t>
            </a:r>
          </a:p>
          <a:p>
            <a:pPr lvl="1"/>
            <a:r>
              <a:rPr lang="de-DE" smtClean="0"/>
              <a:t>In Commodity-Märkten wie etwa im </a:t>
            </a:r>
            <a:br>
              <a:rPr lang="de-DE" smtClean="0"/>
            </a:br>
            <a:r>
              <a:rPr lang="de-DE" smtClean="0"/>
              <a:t>Bereich Telefonie gilt:</a:t>
            </a:r>
          </a:p>
          <a:p>
            <a:pPr lvl="1"/>
            <a:r>
              <a:rPr lang="de-DE" smtClean="0"/>
              <a:t>Gewinn pro Kunde = </a:t>
            </a:r>
            <a:br>
              <a:rPr lang="de-DE" smtClean="0"/>
            </a:br>
            <a:r>
              <a:rPr lang="de-DE" smtClean="0"/>
              <a:t>totale Wechselkosten pro Kunde</a:t>
            </a:r>
          </a:p>
          <a:p>
            <a:r>
              <a:rPr lang="de-DE" smtClean="0"/>
              <a:t>Der Preis kann folglich sogar über </a:t>
            </a:r>
            <a:br>
              <a:rPr lang="de-DE" smtClean="0"/>
            </a:br>
            <a:r>
              <a:rPr lang="de-DE" smtClean="0"/>
              <a:t>dem des Wettbewerbers liegen, </a:t>
            </a:r>
            <a:br>
              <a:rPr lang="de-DE" smtClean="0"/>
            </a:br>
            <a:r>
              <a:rPr lang="de-DE" smtClean="0"/>
              <a:t>dennoch wird der Kunde nicht </a:t>
            </a:r>
            <a:br>
              <a:rPr lang="de-DE" smtClean="0"/>
            </a:br>
            <a:r>
              <a:rPr lang="de-DE" smtClean="0"/>
              <a:t>wechseln! (Ökonomisch rationales </a:t>
            </a:r>
            <a:br>
              <a:rPr lang="de-DE" smtClean="0"/>
            </a:br>
            <a:r>
              <a:rPr lang="de-DE" smtClean="0"/>
              <a:t>Verhalten unterstellt)</a:t>
            </a:r>
          </a:p>
          <a:p>
            <a:r>
              <a:rPr lang="en-US" smtClean="0"/>
              <a:t>Überlegung: Wie erhöhe ich die </a:t>
            </a:r>
            <a:br>
              <a:rPr lang="en-US" smtClean="0"/>
            </a:br>
            <a:r>
              <a:rPr lang="en-US" smtClean="0"/>
              <a:t>Wechselkosten? </a:t>
            </a:r>
            <a:endParaRPr lang="en-US" dirty="0" smtClean="0"/>
          </a:p>
        </p:txBody>
      </p:sp>
      <p:sp>
        <p:nvSpPr>
          <p:cNvPr id="19" name="Untertitel 18"/>
          <p:cNvSpPr>
            <a:spLocks noGrp="1"/>
          </p:cNvSpPr>
          <p:nvPr>
            <p:ph type="subTitle" idx="13"/>
          </p:nvPr>
        </p:nvSpPr>
        <p:spPr/>
        <p:txBody>
          <a:bodyPr/>
          <a:lstStyle/>
          <a:p>
            <a:endParaRPr lang="de-DE"/>
          </a:p>
        </p:txBody>
      </p:sp>
      <p:pic>
        <p:nvPicPr>
          <p:cNvPr id="2" name="Bild 1"/>
          <p:cNvPicPr>
            <a:picLocks noChangeAspect="1"/>
          </p:cNvPicPr>
          <p:nvPr/>
        </p:nvPicPr>
        <p:blipFill>
          <a:blip r:embed="rId4"/>
          <a:stretch>
            <a:fillRect/>
          </a:stretch>
        </p:blipFill>
        <p:spPr>
          <a:xfrm>
            <a:off x="5664120" y="5887873"/>
            <a:ext cx="3479880" cy="221215"/>
          </a:xfrm>
          <a:prstGeom prst="rect">
            <a:avLst/>
          </a:prstGeom>
        </p:spPr>
      </p:pic>
    </p:spTree>
    <p:extLst>
      <p:ext uri="{BB962C8B-B14F-4D97-AF65-F5344CB8AC3E}">
        <p14:creationId xmlns:p14="http://schemas.microsoft.com/office/powerpoint/2010/main" val="9918105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de-DE" altLang="de-DE" smtClean="0"/>
              <a:t>Informationsgüter</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73</a:t>
            </a:fld>
            <a:endParaRPr lang="en-US"/>
          </a:p>
        </p:txBody>
      </p:sp>
      <p:sp>
        <p:nvSpPr>
          <p:cNvPr id="101379" name="Rectangle 3"/>
          <p:cNvSpPr>
            <a:spLocks noGrp="1" noChangeArrowheads="1"/>
          </p:cNvSpPr>
          <p:nvPr>
            <p:ph sz="quarter" idx="12"/>
          </p:nvPr>
        </p:nvSpPr>
        <p:spPr/>
        <p:txBody>
          <a:bodyPr>
            <a:normAutofit lnSpcReduction="10000"/>
          </a:bodyPr>
          <a:lstStyle/>
          <a:p>
            <a:pPr marL="0" indent="0">
              <a:buNone/>
            </a:pPr>
            <a:r>
              <a:rPr lang="de-DE" altLang="de-DE" dirty="0" smtClean="0"/>
              <a:t>… können Eigenschaften Öffentlicher Güter teilen</a:t>
            </a:r>
          </a:p>
          <a:p>
            <a:pPr lvl="1"/>
            <a:r>
              <a:rPr lang="de-DE" altLang="de-DE" dirty="0" smtClean="0"/>
              <a:t>Nicht-Rivalität der Nutzung</a:t>
            </a:r>
          </a:p>
          <a:p>
            <a:pPr lvl="1"/>
            <a:r>
              <a:rPr lang="de-DE" altLang="de-DE" dirty="0" smtClean="0"/>
              <a:t>kaum Ausschließbarkeit gegeben</a:t>
            </a:r>
          </a:p>
          <a:p>
            <a:pPr lvl="1"/>
            <a:endParaRPr lang="de-DE" altLang="de-DE" dirty="0" smtClean="0"/>
          </a:p>
          <a:p>
            <a:r>
              <a:rPr lang="de-DE" altLang="de-DE" dirty="0" smtClean="0"/>
              <a:t>Folge</a:t>
            </a:r>
          </a:p>
          <a:p>
            <a:pPr lvl="1"/>
            <a:r>
              <a:rPr lang="de-DE" altLang="de-DE" dirty="0" smtClean="0"/>
              <a:t>Falls es nicht gelingt, durch kontrollierten Zugang das Informationsgut zu einem Club-Gut zu qualifizieren, dann könnte folgende Situation entstehen:</a:t>
            </a:r>
          </a:p>
          <a:p>
            <a:pPr lvl="1"/>
            <a:r>
              <a:rPr lang="de-DE" altLang="de-DE" dirty="0" smtClean="0"/>
              <a:t>Akteure warten auf die Bereitstellung durch andere, stellen selbst nicht das Gut bereit / wollen dafür nicht zahlen (spieltheoretisch: Gleichgewicht in einem Gefangenen-Dilemma)</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65887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title"/>
          </p:nvPr>
        </p:nvSpPr>
        <p:spPr/>
        <p:txBody>
          <a:bodyPr/>
          <a:lstStyle/>
          <a:p>
            <a:r>
              <a:rPr lang="de-DE" altLang="de-DE" smtClean="0"/>
              <a:t>Unternehmensstrategien</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74</a:t>
            </a:fld>
            <a:endParaRPr lang="en-US"/>
          </a:p>
        </p:txBody>
      </p:sp>
      <p:sp>
        <p:nvSpPr>
          <p:cNvPr id="47110" name="Rectangle 6"/>
          <p:cNvSpPr>
            <a:spLocks noGrp="1" noChangeArrowheads="1"/>
          </p:cNvSpPr>
          <p:nvPr>
            <p:ph sz="quarter" idx="12"/>
          </p:nvPr>
        </p:nvSpPr>
        <p:spPr/>
        <p:txBody>
          <a:bodyPr/>
          <a:lstStyle/>
          <a:p>
            <a:r>
              <a:rPr lang="de-DE" altLang="de-DE" smtClean="0"/>
              <a:t>Kostenführerschaft</a:t>
            </a:r>
          </a:p>
          <a:p>
            <a:pPr lvl="1"/>
            <a:r>
              <a:rPr lang="de-DE" altLang="de-DE" smtClean="0"/>
              <a:t>Problem?</a:t>
            </a:r>
          </a:p>
          <a:p>
            <a:pPr lvl="1"/>
            <a:endParaRPr lang="de-DE" altLang="de-DE" smtClean="0"/>
          </a:p>
          <a:p>
            <a:pPr lvl="1"/>
            <a:endParaRPr lang="de-DE" altLang="de-DE" smtClean="0"/>
          </a:p>
          <a:p>
            <a:r>
              <a:rPr lang="de-DE" altLang="de-DE" smtClean="0"/>
              <a:t>Differenzierung</a:t>
            </a:r>
          </a:p>
          <a:p>
            <a:pPr lvl="1"/>
            <a:r>
              <a:rPr lang="de-DE" altLang="de-DE" smtClean="0"/>
              <a:t>Wie?	</a:t>
            </a:r>
          </a:p>
          <a:p>
            <a:pPr lvl="2"/>
            <a:r>
              <a:rPr lang="de-DE" altLang="de-DE" smtClean="0"/>
              <a:t>Marktsegmentierung durch/mit Preis- und Produktdifferenzierung</a:t>
            </a:r>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45563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10">
                                            <p:txEl>
                                              <p:pRg st="4" end="4"/>
                                            </p:txEl>
                                          </p:spTgt>
                                        </p:tgtEl>
                                        <p:attrNameLst>
                                          <p:attrName>style.visibility</p:attrName>
                                        </p:attrNameLst>
                                      </p:cBhvr>
                                      <p:to>
                                        <p:strVal val="visible"/>
                                      </p:to>
                                    </p:set>
                                    <p:animEffect transition="in" filter="blinds(horizontal)">
                                      <p:cBhvr>
                                        <p:cTn id="7" dur="500"/>
                                        <p:tgtEl>
                                          <p:spTgt spid="47110">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7110">
                                            <p:txEl>
                                              <p:pRg st="5" end="5"/>
                                            </p:txEl>
                                          </p:spTgt>
                                        </p:tgtEl>
                                        <p:attrNameLst>
                                          <p:attrName>style.visibility</p:attrName>
                                        </p:attrNameLst>
                                      </p:cBhvr>
                                      <p:to>
                                        <p:strVal val="visible"/>
                                      </p:to>
                                    </p:set>
                                    <p:animEffect transition="in" filter="blinds(horizontal)">
                                      <p:cBhvr>
                                        <p:cTn id="10" dur="500"/>
                                        <p:tgtEl>
                                          <p:spTgt spid="47110">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7110">
                                            <p:txEl>
                                              <p:pRg st="6" end="6"/>
                                            </p:txEl>
                                          </p:spTgt>
                                        </p:tgtEl>
                                        <p:attrNameLst>
                                          <p:attrName>style.visibility</p:attrName>
                                        </p:attrNameLst>
                                      </p:cBhvr>
                                      <p:to>
                                        <p:strVal val="visible"/>
                                      </p:to>
                                    </p:set>
                                    <p:animEffect transition="in" filter="blinds(horizontal)">
                                      <p:cBhvr>
                                        <p:cTn id="13" dur="500"/>
                                        <p:tgtEl>
                                          <p:spTgt spid="471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DE" altLang="de-DE" dirty="0" smtClean="0"/>
              <a:t>Idee der Marktsegmentierung</a:t>
            </a:r>
            <a:endParaRPr lang="de-DE" altLang="de-DE" dirty="0"/>
          </a:p>
        </p:txBody>
      </p:sp>
      <p:pic>
        <p:nvPicPr>
          <p:cNvPr id="103428" name="Picture 2" descr="7348_Druckdatei_-640"/>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tretch>
            <a:fillRect/>
          </a:stretch>
        </p:blipFill>
        <p:spPr>
          <a:xfrm>
            <a:off x="5307041" y="1214438"/>
            <a:ext cx="3287684" cy="2348345"/>
          </a:xfrm>
        </p:spPr>
      </p:pic>
      <p:sp>
        <p:nvSpPr>
          <p:cNvPr id="103427" name="Rectangle 3"/>
          <p:cNvSpPr>
            <a:spLocks noGrp="1" noChangeArrowheads="1"/>
          </p:cNvSpPr>
          <p:nvPr>
            <p:ph sz="half" idx="4294967295"/>
          </p:nvPr>
        </p:nvSpPr>
        <p:spPr>
          <a:xfrm>
            <a:off x="259493" y="1295400"/>
            <a:ext cx="5287962" cy="5072062"/>
          </a:xfrm>
          <a:prstGeom prst="rect">
            <a:avLst/>
          </a:prstGeom>
        </p:spPr>
        <p:txBody>
          <a:bodyPr/>
          <a:lstStyle/>
          <a:p>
            <a:pPr>
              <a:lnSpc>
                <a:spcPct val="90000"/>
              </a:lnSpc>
            </a:pPr>
            <a:r>
              <a:rPr lang="de-DE" altLang="de-DE" sz="1800" dirty="0"/>
              <a:t>Hypothese: Wenn Präferenzen heterogener verteilt sind, wird die Konsumentenrente stärker </a:t>
            </a:r>
            <a:r>
              <a:rPr lang="de-DE" altLang="de-DE" sz="1800" dirty="0" smtClean="0"/>
              <a:t>abgeschöpft</a:t>
            </a:r>
            <a:endParaRPr lang="de-DE" altLang="de-DE" sz="1800" dirty="0"/>
          </a:p>
          <a:p>
            <a:pPr>
              <a:lnSpc>
                <a:spcPct val="90000"/>
              </a:lnSpc>
            </a:pPr>
            <a:r>
              <a:rPr lang="de-DE" altLang="de-DE" sz="1800" dirty="0" smtClean="0"/>
              <a:t>Unterscheidung nach </a:t>
            </a:r>
            <a:r>
              <a:rPr lang="de-DE" altLang="de-DE" sz="1800" dirty="0" err="1"/>
              <a:t>Pigou</a:t>
            </a:r>
            <a:r>
              <a:rPr lang="de-DE" altLang="de-DE" sz="1800" dirty="0"/>
              <a:t>:</a:t>
            </a:r>
          </a:p>
          <a:p>
            <a:pPr lvl="1">
              <a:lnSpc>
                <a:spcPct val="90000"/>
              </a:lnSpc>
              <a:buFont typeface="Wingdings" charset="2"/>
              <a:buChar char="Ø"/>
            </a:pPr>
            <a:r>
              <a:rPr lang="de-DE" altLang="de-DE" sz="1600" dirty="0"/>
              <a:t>Preisdifferenzierung </a:t>
            </a:r>
            <a:r>
              <a:rPr lang="de-DE" altLang="de-DE" sz="1600" b="1" dirty="0"/>
              <a:t>ersten</a:t>
            </a:r>
            <a:r>
              <a:rPr lang="de-DE" altLang="de-DE" sz="1600" dirty="0"/>
              <a:t> Grades</a:t>
            </a:r>
          </a:p>
          <a:p>
            <a:pPr lvl="2">
              <a:lnSpc>
                <a:spcPct val="90000"/>
              </a:lnSpc>
            </a:pPr>
            <a:r>
              <a:rPr lang="de-DE" altLang="de-DE" sz="1600" dirty="0"/>
              <a:t>„individueller Preis“</a:t>
            </a:r>
          </a:p>
          <a:p>
            <a:pPr lvl="1">
              <a:lnSpc>
                <a:spcPct val="90000"/>
              </a:lnSpc>
              <a:buFont typeface="Wingdings" charset="2"/>
              <a:buChar char="Ø"/>
            </a:pPr>
            <a:r>
              <a:rPr lang="de-DE" altLang="de-DE" sz="1600" dirty="0"/>
              <a:t>Preisdifferenzierung </a:t>
            </a:r>
            <a:r>
              <a:rPr lang="de-DE" altLang="de-DE" sz="1600" b="1" dirty="0"/>
              <a:t>zweiten</a:t>
            </a:r>
            <a:r>
              <a:rPr lang="de-DE" altLang="de-DE" sz="1600" dirty="0"/>
              <a:t> Grades</a:t>
            </a:r>
          </a:p>
          <a:p>
            <a:pPr lvl="2">
              <a:lnSpc>
                <a:spcPct val="90000"/>
              </a:lnSpc>
            </a:pPr>
            <a:r>
              <a:rPr lang="de-DE" altLang="de-DE" sz="1600" dirty="0"/>
              <a:t>Teilmärkte, mit Selbstselektion</a:t>
            </a:r>
          </a:p>
          <a:p>
            <a:pPr lvl="1">
              <a:lnSpc>
                <a:spcPct val="90000"/>
              </a:lnSpc>
              <a:buFont typeface="Wingdings" charset="2"/>
              <a:buChar char="Ø"/>
            </a:pPr>
            <a:r>
              <a:rPr lang="de-DE" altLang="de-DE" sz="1600" dirty="0"/>
              <a:t>Preisdifferenzierung </a:t>
            </a:r>
            <a:r>
              <a:rPr lang="de-DE" altLang="de-DE" sz="1600" b="1" dirty="0"/>
              <a:t>dritten</a:t>
            </a:r>
            <a:r>
              <a:rPr lang="de-DE" altLang="de-DE" sz="1600" dirty="0"/>
              <a:t> Grades</a:t>
            </a:r>
          </a:p>
          <a:p>
            <a:pPr lvl="2">
              <a:lnSpc>
                <a:spcPct val="90000"/>
              </a:lnSpc>
            </a:pPr>
            <a:r>
              <a:rPr lang="de-DE" altLang="de-DE" sz="1600" dirty="0"/>
              <a:t>isolierte </a:t>
            </a:r>
            <a:r>
              <a:rPr lang="de-DE" altLang="de-DE" sz="1600" dirty="0" smtClean="0"/>
              <a:t>Teilmärkte</a:t>
            </a:r>
            <a:endParaRPr lang="de-DE" altLang="de-DE" sz="1800" dirty="0"/>
          </a:p>
          <a:p>
            <a:pPr>
              <a:lnSpc>
                <a:spcPct val="90000"/>
              </a:lnSpc>
            </a:pPr>
            <a:r>
              <a:rPr lang="de-DE" altLang="de-DE" sz="1800" dirty="0"/>
              <a:t>Beobachtungen</a:t>
            </a:r>
          </a:p>
          <a:p>
            <a:pPr lvl="1">
              <a:lnSpc>
                <a:spcPct val="90000"/>
              </a:lnSpc>
              <a:buFont typeface="Wingdings" charset="2"/>
              <a:buChar char="Ø"/>
            </a:pPr>
            <a:r>
              <a:rPr lang="de-DE" altLang="de-DE" sz="1600" dirty="0"/>
              <a:t>Viele Beispiele für Preis- und Produktdifferenzierung und Bündelung, </a:t>
            </a:r>
            <a:r>
              <a:rPr lang="de-DE" altLang="de-DE" sz="1600" dirty="0" smtClean="0"/>
              <a:t>z.B. </a:t>
            </a:r>
            <a:r>
              <a:rPr lang="de-DE" altLang="de-DE" sz="1600" dirty="0"/>
              <a:t>dynamische Preise bei </a:t>
            </a:r>
            <a:r>
              <a:rPr lang="de-DE" altLang="de-DE" sz="1600" dirty="0" err="1"/>
              <a:t>books.com</a:t>
            </a:r>
            <a:r>
              <a:rPr lang="de-DE" altLang="de-DE" sz="1600" dirty="0"/>
              <a:t> (seit Nov. 99 B&amp;N), Shareware-Versionen, etc.</a:t>
            </a:r>
          </a:p>
          <a:p>
            <a:pPr lvl="1">
              <a:lnSpc>
                <a:spcPct val="90000"/>
              </a:lnSpc>
              <a:buFont typeface="Wingdings" charset="2"/>
              <a:buChar char="Ø"/>
            </a:pPr>
            <a:r>
              <a:rPr lang="de-DE" altLang="de-DE" sz="1600" dirty="0"/>
              <a:t>Jedoch: Kein eindeutiger Trend</a:t>
            </a:r>
          </a:p>
        </p:txBody>
      </p:sp>
      <p:pic>
        <p:nvPicPr>
          <p:cNvPr id="103429" name="Picture 2" descr="7348_Druckdatei_-6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455" y="3724275"/>
            <a:ext cx="32131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Inhaltsplatzhalter 4"/>
          <p:cNvSpPr>
            <a:spLocks/>
          </p:cNvSpPr>
          <p:nvPr/>
        </p:nvSpPr>
        <p:spPr bwMode="auto">
          <a:xfrm>
            <a:off x="5492450" y="6092825"/>
            <a:ext cx="2514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ヒラギノ角ゴ Pro W3" charset="-128"/>
                <a:cs typeface="ヒラギノ角ゴ Pro W3" charset="-128"/>
              </a:defRPr>
            </a:lvl1pPr>
            <a:lvl2pPr marL="742950" indent="-285750" eaLnBrk="0" hangingPunct="0">
              <a:defRPr sz="2800">
                <a:solidFill>
                  <a:schemeClr val="tx1"/>
                </a:solidFill>
                <a:latin typeface="Times New Roman" charset="0"/>
                <a:ea typeface="ヒラギノ角ゴ Pro W3" charset="-128"/>
                <a:cs typeface="ヒラギノ角ゴ Pro W3" charset="-128"/>
              </a:defRPr>
            </a:lvl2pPr>
            <a:lvl3pPr marL="1143000" indent="-228600" eaLnBrk="0" hangingPunct="0">
              <a:defRPr sz="2800">
                <a:solidFill>
                  <a:schemeClr val="tx1"/>
                </a:solidFill>
                <a:latin typeface="Times New Roman" charset="0"/>
                <a:ea typeface="ヒラギノ角ゴ Pro W3" charset="-128"/>
                <a:cs typeface="ヒラギノ角ゴ Pro W3" charset="-128"/>
              </a:defRPr>
            </a:lvl3pPr>
            <a:lvl4pPr marL="1600200" indent="-228600" eaLnBrk="0" hangingPunct="0">
              <a:defRPr sz="2800">
                <a:solidFill>
                  <a:schemeClr val="tx1"/>
                </a:solidFill>
                <a:latin typeface="Times New Roman" charset="0"/>
                <a:ea typeface="ヒラギノ角ゴ Pro W3" charset="-128"/>
                <a:cs typeface="ヒラギノ角ゴ Pro W3" charset="-128"/>
              </a:defRPr>
            </a:lvl4pPr>
            <a:lvl5pPr marL="2057400" indent="-228600" eaLnBrk="0" hangingPunct="0">
              <a:defRPr sz="2800">
                <a:solidFill>
                  <a:schemeClr val="tx1"/>
                </a:solidFill>
                <a:latin typeface="Times New Roman" charset="0"/>
                <a:ea typeface="ヒラギノ角ゴ Pro W3" charset="-128"/>
                <a:cs typeface="ヒラギノ角ゴ Pro W3" charset="-128"/>
              </a:defRPr>
            </a:lvl5pPr>
            <a:lvl6pPr marL="2514600" indent="-228600"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6pPr>
            <a:lvl7pPr marL="2971800" indent="-228600"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7pPr>
            <a:lvl8pPr marL="3429000" indent="-228600"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8pPr>
            <a:lvl9pPr marL="3886200" indent="-228600" eaLnBrk="0" fontAlgn="base" hangingPunct="0">
              <a:spcBef>
                <a:spcPct val="0"/>
              </a:spcBef>
              <a:spcAft>
                <a:spcPct val="0"/>
              </a:spcAft>
              <a:defRPr sz="2800">
                <a:solidFill>
                  <a:schemeClr val="tx1"/>
                </a:solidFill>
                <a:latin typeface="Times New Roman" charset="0"/>
                <a:ea typeface="ヒラギノ角ゴ Pro W3" charset="-128"/>
                <a:cs typeface="ヒラギノ角ゴ Pro W3" charset="-128"/>
              </a:defRPr>
            </a:lvl9pPr>
          </a:lstStyle>
          <a:p>
            <a:pPr eaLnBrk="1" hangingPunct="1"/>
            <a:r>
              <a:rPr lang="de-DE" altLang="de-DE" sz="1400">
                <a:latin typeface="Calibri" charset="0"/>
              </a:rPr>
              <a:t>Abbildungen  10.9 und 10.10</a:t>
            </a:r>
            <a:endParaRPr lang="de-DE" altLang="de-DE"/>
          </a:p>
        </p:txBody>
      </p:sp>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75</a:t>
            </a:fld>
            <a:endParaRPr lang="en-US"/>
          </a:p>
        </p:txBody>
      </p:sp>
    </p:spTree>
    <p:extLst>
      <p:ext uri="{BB962C8B-B14F-4D97-AF65-F5344CB8AC3E}">
        <p14:creationId xmlns:p14="http://schemas.microsoft.com/office/powerpoint/2010/main" val="1192967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r>
              <a:rPr lang="de-DE" altLang="de-DE" smtClean="0"/>
              <a:t>Marktsegmentierung</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76</a:t>
            </a:fld>
            <a:endParaRPr lang="en-US"/>
          </a:p>
        </p:txBody>
      </p:sp>
      <p:sp>
        <p:nvSpPr>
          <p:cNvPr id="104451" name="Rectangle 5"/>
          <p:cNvSpPr>
            <a:spLocks noGrp="1" noChangeArrowheads="1"/>
          </p:cNvSpPr>
          <p:nvPr>
            <p:ph sz="quarter" idx="12"/>
          </p:nvPr>
        </p:nvSpPr>
        <p:spPr/>
        <p:txBody>
          <a:bodyPr/>
          <a:lstStyle/>
          <a:p>
            <a:r>
              <a:rPr lang="de-DE" altLang="de-DE" smtClean="0"/>
              <a:t>Einige Spielarten</a:t>
            </a:r>
          </a:p>
          <a:p>
            <a:pPr lvl="1"/>
            <a:r>
              <a:rPr lang="de-DE" altLang="de-DE" smtClean="0"/>
              <a:t>Preisdifferenzierung</a:t>
            </a:r>
          </a:p>
          <a:p>
            <a:pPr lvl="1"/>
            <a:r>
              <a:rPr lang="de-DE" altLang="de-DE" smtClean="0"/>
              <a:t>Produktdifferenzierung</a:t>
            </a:r>
          </a:p>
          <a:p>
            <a:pPr lvl="1"/>
            <a:r>
              <a:rPr lang="de-DE" altLang="de-DE" smtClean="0"/>
              <a:t>Versioning</a:t>
            </a:r>
          </a:p>
          <a:p>
            <a:pPr lvl="1"/>
            <a:r>
              <a:rPr lang="de-DE" altLang="de-DE" smtClean="0"/>
              <a:t>Bündelung</a:t>
            </a:r>
          </a:p>
          <a:p>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158289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p:txBody>
          <a:bodyPr/>
          <a:lstStyle/>
          <a:p>
            <a:r>
              <a:rPr lang="de-DE" altLang="de-DE" smtClean="0"/>
              <a:t>Erfolgversprechende Strategien: </a:t>
            </a:r>
            <a:br>
              <a:rPr lang="de-DE" altLang="de-DE" smtClean="0"/>
            </a:br>
            <a:r>
              <a:rPr lang="de-DE" altLang="de-DE" smtClean="0"/>
              <a:t>Preis- und Produktdifferenzierung</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77</a:t>
            </a:fld>
            <a:endParaRPr lang="en-US"/>
          </a:p>
        </p:txBody>
      </p:sp>
      <p:sp>
        <p:nvSpPr>
          <p:cNvPr id="52230" name="Rectangle 6"/>
          <p:cNvSpPr>
            <a:spLocks noGrp="1" noChangeArrowheads="1"/>
          </p:cNvSpPr>
          <p:nvPr>
            <p:ph sz="quarter" idx="12"/>
          </p:nvPr>
        </p:nvSpPr>
        <p:spPr/>
        <p:txBody>
          <a:bodyPr>
            <a:normAutofit fontScale="92500" lnSpcReduction="20000"/>
          </a:bodyPr>
          <a:lstStyle/>
          <a:p>
            <a:r>
              <a:rPr lang="de-DE" altLang="de-DE" dirty="0" smtClean="0"/>
              <a:t>Ausgangspunkt: Marktsegmentierung</a:t>
            </a:r>
          </a:p>
          <a:p>
            <a:pPr lvl="1"/>
            <a:r>
              <a:rPr lang="de-DE" altLang="de-DE" dirty="0" smtClean="0"/>
              <a:t>„Unteres Marktsegment“: </a:t>
            </a:r>
          </a:p>
          <a:p>
            <a:pPr lvl="2"/>
            <a:r>
              <a:rPr lang="de-DE" altLang="de-DE" dirty="0" smtClean="0"/>
              <a:t>p=0, Shareware oder Studenten-Version, „schlechteres“ Produkt</a:t>
            </a:r>
          </a:p>
          <a:p>
            <a:pPr lvl="2"/>
            <a:r>
              <a:rPr lang="de-DE" altLang="de-DE" dirty="0" smtClean="0"/>
              <a:t>Ziel: Kritische Masse erreichen</a:t>
            </a:r>
          </a:p>
          <a:p>
            <a:pPr lvl="2"/>
            <a:r>
              <a:rPr lang="de-DE" altLang="de-DE" dirty="0" smtClean="0"/>
              <a:t>Mittel: Kunden für oberes Segment gewinnen z.B. durch Verschenken („follow </a:t>
            </a:r>
            <a:r>
              <a:rPr lang="de-DE" altLang="de-DE" dirty="0" err="1" smtClean="0"/>
              <a:t>the</a:t>
            </a:r>
            <a:r>
              <a:rPr lang="de-DE" altLang="de-DE" dirty="0" smtClean="0"/>
              <a:t> </a:t>
            </a:r>
            <a:r>
              <a:rPr lang="de-DE" altLang="de-DE" dirty="0" err="1" smtClean="0"/>
              <a:t>free</a:t>
            </a:r>
            <a:r>
              <a:rPr lang="de-DE" altLang="de-DE" dirty="0" smtClean="0"/>
              <a:t>“)</a:t>
            </a:r>
          </a:p>
          <a:p>
            <a:pPr lvl="2"/>
            <a:endParaRPr lang="de-DE" altLang="de-DE" dirty="0" smtClean="0"/>
          </a:p>
          <a:p>
            <a:pPr lvl="1"/>
            <a:r>
              <a:rPr lang="de-DE" altLang="de-DE" dirty="0" smtClean="0"/>
              <a:t>„Oberes Marktsegment“: </a:t>
            </a:r>
          </a:p>
          <a:p>
            <a:pPr lvl="2"/>
            <a:r>
              <a:rPr lang="de-DE" altLang="de-DE" dirty="0" smtClean="0"/>
              <a:t>p&gt; mc (marginal </a:t>
            </a:r>
            <a:r>
              <a:rPr lang="de-DE" altLang="de-DE" dirty="0" err="1" smtClean="0"/>
              <a:t>costs</a:t>
            </a:r>
            <a:r>
              <a:rPr lang="de-DE" altLang="de-DE" dirty="0" smtClean="0"/>
              <a:t>), Profi-Version, etc.</a:t>
            </a:r>
          </a:p>
          <a:p>
            <a:pPr lvl="2"/>
            <a:r>
              <a:rPr lang="de-DE" altLang="de-DE" dirty="0" smtClean="0"/>
              <a:t>Ziel: Preisaufschläge durchsetzen</a:t>
            </a:r>
          </a:p>
          <a:p>
            <a:pPr lvl="2"/>
            <a:r>
              <a:rPr lang="de-DE" altLang="de-DE" dirty="0" smtClean="0"/>
              <a:t>Mittel: Kundenbindung, Kunden vom unteren Segment fernhalten, z.B. durch Erhöhung der Bequemlichkeit, Ausnutzung der Knappheit der Ressourcen Zeit, Aufmerksamkeit, Vertrauen </a:t>
            </a:r>
          </a:p>
          <a:p>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27376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30">
                                            <p:txEl>
                                              <p:pRg st="6" end="6"/>
                                            </p:txEl>
                                          </p:spTgt>
                                        </p:tgtEl>
                                        <p:attrNameLst>
                                          <p:attrName>style.visibility</p:attrName>
                                        </p:attrNameLst>
                                      </p:cBhvr>
                                      <p:to>
                                        <p:strVal val="visible"/>
                                      </p:to>
                                    </p:set>
                                    <p:animEffect transition="in" filter="blinds(horizontal)">
                                      <p:cBhvr>
                                        <p:cTn id="7" dur="500"/>
                                        <p:tgtEl>
                                          <p:spTgt spid="52230">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2230">
                                            <p:txEl>
                                              <p:pRg st="7" end="7"/>
                                            </p:txEl>
                                          </p:spTgt>
                                        </p:tgtEl>
                                        <p:attrNameLst>
                                          <p:attrName>style.visibility</p:attrName>
                                        </p:attrNameLst>
                                      </p:cBhvr>
                                      <p:to>
                                        <p:strVal val="visible"/>
                                      </p:to>
                                    </p:set>
                                    <p:animEffect transition="in" filter="blinds(horizontal)">
                                      <p:cBhvr>
                                        <p:cTn id="10" dur="500"/>
                                        <p:tgtEl>
                                          <p:spTgt spid="52230">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2230">
                                            <p:txEl>
                                              <p:pRg st="8" end="8"/>
                                            </p:txEl>
                                          </p:spTgt>
                                        </p:tgtEl>
                                        <p:attrNameLst>
                                          <p:attrName>style.visibility</p:attrName>
                                        </p:attrNameLst>
                                      </p:cBhvr>
                                      <p:to>
                                        <p:strVal val="visible"/>
                                      </p:to>
                                    </p:set>
                                    <p:animEffect transition="in" filter="blinds(horizontal)">
                                      <p:cBhvr>
                                        <p:cTn id="13" dur="500"/>
                                        <p:tgtEl>
                                          <p:spTgt spid="52230">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2230">
                                            <p:txEl>
                                              <p:pRg st="9" end="9"/>
                                            </p:txEl>
                                          </p:spTgt>
                                        </p:tgtEl>
                                        <p:attrNameLst>
                                          <p:attrName>style.visibility</p:attrName>
                                        </p:attrNameLst>
                                      </p:cBhvr>
                                      <p:to>
                                        <p:strVal val="visible"/>
                                      </p:to>
                                    </p:set>
                                    <p:animEffect transition="in" filter="blinds(horizontal)">
                                      <p:cBhvr>
                                        <p:cTn id="16" dur="500"/>
                                        <p:tgtEl>
                                          <p:spTgt spid="522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de-DE" altLang="de-DE" smtClean="0"/>
              <a:t>Marktsegmentierungsstrategien</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78</a:t>
            </a:fld>
            <a:endParaRPr lang="en-US"/>
          </a:p>
        </p:txBody>
      </p:sp>
      <p:sp>
        <p:nvSpPr>
          <p:cNvPr id="106499" name="Rectangle 3"/>
          <p:cNvSpPr>
            <a:spLocks noGrp="1" noChangeArrowheads="1"/>
          </p:cNvSpPr>
          <p:nvPr>
            <p:ph sz="quarter" idx="12"/>
          </p:nvPr>
        </p:nvSpPr>
        <p:spPr/>
        <p:txBody>
          <a:bodyPr/>
          <a:lstStyle/>
          <a:p>
            <a:r>
              <a:rPr lang="de-DE" altLang="de-DE" smtClean="0"/>
              <a:t>Preisdifferenzierung 2. Ordnung anhand von Bequemlichkeit / „Convenience“</a:t>
            </a:r>
          </a:p>
          <a:p>
            <a:pPr lvl="1"/>
            <a:r>
              <a:rPr lang="de-DE" altLang="de-DE" smtClean="0"/>
              <a:t>Offenbarung der Präferenzen durch Selbstselektion</a:t>
            </a:r>
          </a:p>
          <a:p>
            <a:pPr lvl="1"/>
            <a:r>
              <a:rPr lang="de-DE" altLang="de-DE" smtClean="0"/>
              <a:t>Webseiten, die Nutzern Suchkosten ersparen und leicht im Umgang sind</a:t>
            </a:r>
          </a:p>
          <a:p>
            <a:pPr lvl="1"/>
            <a:r>
              <a:rPr lang="de-DE" altLang="de-DE" smtClean="0"/>
              <a:t>Nutzer nehmen oft aus Bequemlichkeit leichte Preisaufschläge in Kauf</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6532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3"/>
          <p:cNvSpPr>
            <a:spLocks noGrp="1"/>
          </p:cNvSpPr>
          <p:nvPr>
            <p:ph type="title"/>
          </p:nvPr>
        </p:nvSpPr>
        <p:spPr/>
        <p:txBody>
          <a:bodyPr/>
          <a:lstStyle/>
          <a:p>
            <a:r>
              <a:rPr lang="de-DE" altLang="de-DE" smtClean="0"/>
              <a:t>Lernziele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7</a:t>
            </a:fld>
            <a:endParaRPr lang="en-US"/>
          </a:p>
        </p:txBody>
      </p:sp>
      <p:sp>
        <p:nvSpPr>
          <p:cNvPr id="32771" name="Rectangle 3"/>
          <p:cNvSpPr>
            <a:spLocks noGrp="1" noChangeArrowheads="1"/>
          </p:cNvSpPr>
          <p:nvPr>
            <p:ph sz="quarter" idx="12"/>
          </p:nvPr>
        </p:nvSpPr>
        <p:spPr/>
        <p:txBody>
          <a:bodyPr/>
          <a:lstStyle/>
          <a:p>
            <a:r>
              <a:rPr lang="de-DE" altLang="de-DE" smtClean="0"/>
              <a:t>Wodurch zeichnen sich elektronische Märkte aus?</a:t>
            </a:r>
          </a:p>
          <a:p>
            <a:r>
              <a:rPr lang="de-DE" altLang="de-DE" smtClean="0"/>
              <a:t>Worin unterscheiden sich digitale Produkte respektive die ihnen zugrunde liegenden Informationsgüter von materiellen Gütern?</a:t>
            </a:r>
          </a:p>
          <a:p>
            <a:r>
              <a:rPr lang="de-DE" altLang="de-DE" smtClean="0"/>
              <a:t>Wie sieht die typische Kostenstruktur von Informationsgütern aus? Welche Implikationen ergeben sich für den Preiswettbewerb?</a:t>
            </a:r>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172260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de-DE" altLang="de-DE" smtClean="0"/>
              <a:t>Marktsegmentierungsstrategien</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79</a:t>
            </a:fld>
            <a:endParaRPr lang="en-US"/>
          </a:p>
        </p:txBody>
      </p:sp>
      <p:sp>
        <p:nvSpPr>
          <p:cNvPr id="107523" name="Rectangle 3"/>
          <p:cNvSpPr>
            <a:spLocks noGrp="1" noChangeArrowheads="1"/>
          </p:cNvSpPr>
          <p:nvPr>
            <p:ph sz="quarter" idx="12"/>
          </p:nvPr>
        </p:nvSpPr>
        <p:spPr/>
        <p:txBody>
          <a:bodyPr/>
          <a:lstStyle/>
          <a:p>
            <a:r>
              <a:rPr lang="de-DE" altLang="de-DE" smtClean="0"/>
              <a:t>Preisdifferenzierung 2. Ordnung anhand von Zeit</a:t>
            </a:r>
          </a:p>
          <a:p>
            <a:pPr lvl="1"/>
            <a:r>
              <a:rPr lang="de-DE" altLang="de-DE" smtClean="0"/>
              <a:t>Zeit wird zunehmend zur knappen Ressource</a:t>
            </a:r>
          </a:p>
          <a:p>
            <a:pPr lvl="1"/>
            <a:r>
              <a:rPr lang="de-DE" altLang="de-DE" smtClean="0"/>
              <a:t>Zeitersparnis (Suchmaschinen, Empfehlungen, extensive Produktvorschau) wird bezahlt </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243115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title"/>
          </p:nvPr>
        </p:nvSpPr>
        <p:spPr/>
        <p:txBody>
          <a:bodyPr/>
          <a:lstStyle/>
          <a:p>
            <a:r>
              <a:rPr lang="de-DE" altLang="de-DE" smtClean="0"/>
              <a:t>Marktsegmentierungsstrategien</a:t>
            </a:r>
            <a:br>
              <a:rPr lang="de-DE" altLang="de-DE" smtClean="0"/>
            </a:b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80</a:t>
            </a:fld>
            <a:endParaRPr lang="en-US"/>
          </a:p>
        </p:txBody>
      </p:sp>
      <p:sp>
        <p:nvSpPr>
          <p:cNvPr id="109571" name="Rectangle 6"/>
          <p:cNvSpPr>
            <a:spLocks noGrp="1" noChangeArrowheads="1"/>
          </p:cNvSpPr>
          <p:nvPr>
            <p:ph sz="quarter" idx="12"/>
          </p:nvPr>
        </p:nvSpPr>
        <p:spPr/>
        <p:txBody>
          <a:bodyPr/>
          <a:lstStyle/>
          <a:p>
            <a:r>
              <a:rPr lang="de-DE" altLang="de-DE" dirty="0" smtClean="0"/>
              <a:t>Preisdifferenzierung 2. Ordnung anhand von Vertrauen / Marken</a:t>
            </a:r>
          </a:p>
          <a:p>
            <a:pPr lvl="1"/>
            <a:r>
              <a:rPr lang="de-DE" altLang="de-DE" dirty="0" smtClean="0"/>
              <a:t>Heterogenität der Vertrauenswürdigkeit </a:t>
            </a:r>
            <a:br>
              <a:rPr lang="de-DE" altLang="de-DE" dirty="0" smtClean="0"/>
            </a:br>
            <a:r>
              <a:rPr lang="de-DE" altLang="de-DE" dirty="0" smtClean="0">
                <a:sym typeface="Wingdings" charset="2"/>
              </a:rPr>
              <a:t></a:t>
            </a:r>
            <a:r>
              <a:rPr lang="de-DE" altLang="de-DE" dirty="0" smtClean="0"/>
              <a:t> Preisaufschläge möglich</a:t>
            </a:r>
          </a:p>
          <a:p>
            <a:pPr lvl="1"/>
            <a:r>
              <a:rPr lang="de-DE" altLang="de-DE" dirty="0" smtClean="0"/>
              <a:t>Gegentrend: </a:t>
            </a:r>
            <a:r>
              <a:rPr lang="de-DE" altLang="de-DE" dirty="0" err="1" smtClean="0"/>
              <a:t>Reintermediation</a:t>
            </a:r>
            <a:r>
              <a:rPr lang="de-DE" altLang="de-DE" dirty="0" smtClean="0"/>
              <a:t> durch </a:t>
            </a:r>
            <a:r>
              <a:rPr lang="de-DE" altLang="de-DE" dirty="0" err="1" smtClean="0"/>
              <a:t>Trusted</a:t>
            </a:r>
            <a:r>
              <a:rPr lang="de-DE" altLang="de-DE" dirty="0" smtClean="0"/>
              <a:t> Third </a:t>
            </a:r>
            <a:r>
              <a:rPr lang="de-DE" altLang="de-DE" dirty="0" err="1" smtClean="0"/>
              <a:t>Parties</a:t>
            </a:r>
            <a:r>
              <a:rPr lang="de-DE" altLang="de-DE" dirty="0" smtClean="0"/>
              <a:t> (z.B. TRUSTe.com)</a:t>
            </a:r>
          </a:p>
          <a:p>
            <a:pPr lvl="1"/>
            <a:r>
              <a:rPr lang="de-DE" altLang="de-DE" dirty="0" smtClean="0"/>
              <a:t>Zukünftige Bedeutung von Marken?</a:t>
            </a:r>
          </a:p>
          <a:p>
            <a:pPr lvl="2"/>
            <a:r>
              <a:rPr lang="de-DE" altLang="de-DE" dirty="0" smtClean="0"/>
              <a:t>Markenpräsenz in der physischen Welt führt zu sinkender Preissensitivität bei Online-Kunden und damit zu Preisaufschlägen bis zu 9 % (</a:t>
            </a:r>
            <a:r>
              <a:rPr lang="de-DE" altLang="de-DE" dirty="0" err="1" smtClean="0"/>
              <a:t>Brynjolfsson</a:t>
            </a:r>
            <a:r>
              <a:rPr lang="de-DE" altLang="de-DE" dirty="0" smtClean="0"/>
              <a:t> / Smith 2000)</a:t>
            </a:r>
          </a:p>
          <a:p>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027814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de-DE" altLang="de-DE" smtClean="0"/>
              <a:t>Marktsegmentierungsstrategien</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81</a:t>
            </a:fld>
            <a:endParaRPr lang="en-US"/>
          </a:p>
        </p:txBody>
      </p:sp>
      <p:sp>
        <p:nvSpPr>
          <p:cNvPr id="111619" name="Rectangle 3"/>
          <p:cNvSpPr>
            <a:spLocks noGrp="1" noChangeArrowheads="1"/>
          </p:cNvSpPr>
          <p:nvPr>
            <p:ph sz="quarter" idx="12"/>
          </p:nvPr>
        </p:nvSpPr>
        <p:spPr/>
        <p:txBody>
          <a:bodyPr/>
          <a:lstStyle/>
          <a:p>
            <a:r>
              <a:rPr lang="de-DE" altLang="de-DE" smtClean="0"/>
              <a:t>Preisdifferenzierung 2. Ordnung durch Bündelung </a:t>
            </a:r>
          </a:p>
          <a:p>
            <a:pPr lvl="1"/>
            <a:r>
              <a:rPr lang="de-DE" altLang="de-DE" smtClean="0"/>
              <a:t>Beispiele:</a:t>
            </a:r>
          </a:p>
          <a:p>
            <a:pPr lvl="2"/>
            <a:r>
              <a:rPr lang="de-DE" altLang="de-DE" smtClean="0"/>
              <a:t>Traditionell: Menüs bei McDonald‘s und PizzaHut</a:t>
            </a:r>
          </a:p>
          <a:p>
            <a:pPr lvl="2"/>
            <a:r>
              <a:rPr lang="de-DE" altLang="de-DE" smtClean="0"/>
              <a:t>Electronic Commerce: Microsoft Office</a:t>
            </a:r>
          </a:p>
          <a:p>
            <a:endParaRPr lang="de-DE" altLang="de-DE" smtClean="0"/>
          </a:p>
          <a:p>
            <a:r>
              <a:rPr lang="de-DE" altLang="de-DE" smtClean="0"/>
              <a:t>Formen der Preisbündelung:</a:t>
            </a:r>
          </a:p>
          <a:p>
            <a:pPr lvl="1"/>
            <a:r>
              <a:rPr lang="de-DE" altLang="de-DE" smtClean="0"/>
              <a:t>Entbündelung (alle Produkte separat)</a:t>
            </a:r>
          </a:p>
          <a:p>
            <a:pPr lvl="1"/>
            <a:r>
              <a:rPr lang="de-DE" altLang="de-DE" smtClean="0"/>
              <a:t>Gemischte Bündelung (alle separat und als Bündel)</a:t>
            </a:r>
          </a:p>
          <a:p>
            <a:pPr lvl="1"/>
            <a:r>
              <a:rPr lang="de-DE" altLang="de-DE" smtClean="0"/>
              <a:t>Reine Bündelung (alle Produkte nur gemeinsam als Bündel)</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888030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el 3"/>
          <p:cNvSpPr>
            <a:spLocks noGrp="1"/>
          </p:cNvSpPr>
          <p:nvPr>
            <p:ph type="title"/>
          </p:nvPr>
        </p:nvSpPr>
        <p:spPr/>
        <p:txBody>
          <a:bodyPr/>
          <a:lstStyle/>
          <a:p>
            <a:r>
              <a:rPr lang="de-DE" altLang="de-DE" smtClean="0"/>
              <a:t>Preis-/Produktbündelung</a:t>
            </a:r>
            <a:endParaRPr lang="de-DE" altLang="de-DE" dirty="0"/>
          </a:p>
        </p:txBody>
      </p:sp>
      <p:sp>
        <p:nvSpPr>
          <p:cNvPr id="8" name="Foliennummernplatzhalter 7"/>
          <p:cNvSpPr>
            <a:spLocks noGrp="1"/>
          </p:cNvSpPr>
          <p:nvPr>
            <p:ph type="sldNum" sz="quarter" idx="11"/>
          </p:nvPr>
        </p:nvSpPr>
        <p:spPr/>
        <p:txBody>
          <a:bodyPr/>
          <a:lstStyle/>
          <a:p>
            <a:fld id="{0D2F3B65-5D26-4378-875C-153D63999E65}" type="slidenum">
              <a:rPr lang="en-US" smtClean="0"/>
              <a:pPr/>
              <a:t>82</a:t>
            </a:fld>
            <a:endParaRPr lang="en-US"/>
          </a:p>
        </p:txBody>
      </p:sp>
      <p:sp>
        <p:nvSpPr>
          <p:cNvPr id="19" name="Untertitel 18"/>
          <p:cNvSpPr>
            <a:spLocks noGrp="1"/>
          </p:cNvSpPr>
          <p:nvPr>
            <p:ph type="subTitle" idx="13"/>
          </p:nvPr>
        </p:nvSpPr>
        <p:spPr/>
        <p:txBody>
          <a:bodyPr/>
          <a:lstStyle/>
          <a:p>
            <a:endParaRPr lang="de-DE"/>
          </a:p>
        </p:txBody>
      </p:sp>
      <p:sp>
        <p:nvSpPr>
          <p:cNvPr id="2" name="Inhaltsplatzhalter 1"/>
          <p:cNvSpPr>
            <a:spLocks noGrp="1"/>
          </p:cNvSpPr>
          <p:nvPr>
            <p:ph sz="quarter" idx="12"/>
          </p:nvPr>
        </p:nvSpPr>
        <p:spPr/>
        <p:txBody>
          <a:bodyPr/>
          <a:lstStyle/>
          <a:p>
            <a:endParaRPr lang="de-DE"/>
          </a:p>
        </p:txBody>
      </p:sp>
      <p:pic>
        <p:nvPicPr>
          <p:cNvPr id="9" name="Picture 2" descr="D:\WORK\PEARSON\000 FOLIEN\4269\JPG\4269-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131" y="2142309"/>
            <a:ext cx="5347534"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4781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de-DE" altLang="de-DE" smtClean="0"/>
              <a:t>Marktsegmentierungsstrategien</a:t>
            </a:r>
            <a:endParaRPr lang="de-DE" altLang="de-DE" dirty="0"/>
          </a:p>
        </p:txBody>
      </p:sp>
      <p:sp>
        <p:nvSpPr>
          <p:cNvPr id="6" name="Foliennummernplatzhalter 5"/>
          <p:cNvSpPr>
            <a:spLocks noGrp="1"/>
          </p:cNvSpPr>
          <p:nvPr>
            <p:ph type="sldNum" sz="quarter" idx="11"/>
          </p:nvPr>
        </p:nvSpPr>
        <p:spPr/>
        <p:txBody>
          <a:bodyPr/>
          <a:lstStyle/>
          <a:p>
            <a:fld id="{0D2F3B65-5D26-4378-875C-153D63999E65}" type="slidenum">
              <a:rPr lang="en-US" smtClean="0"/>
              <a:pPr/>
              <a:t>83</a:t>
            </a:fld>
            <a:endParaRPr lang="en-US"/>
          </a:p>
        </p:txBody>
      </p:sp>
      <p:sp>
        <p:nvSpPr>
          <p:cNvPr id="110595" name="Rectangle 3"/>
          <p:cNvSpPr>
            <a:spLocks noGrp="1" noChangeArrowheads="1"/>
          </p:cNvSpPr>
          <p:nvPr>
            <p:ph sz="quarter" idx="12"/>
          </p:nvPr>
        </p:nvSpPr>
        <p:spPr/>
        <p:txBody>
          <a:bodyPr/>
          <a:lstStyle/>
          <a:p>
            <a:r>
              <a:rPr lang="de-DE" altLang="de-DE" smtClean="0"/>
              <a:t>Versioning</a:t>
            </a:r>
          </a:p>
          <a:p>
            <a:pPr lvl="1"/>
            <a:r>
              <a:rPr lang="de-DE" altLang="de-DE" smtClean="0"/>
              <a:t>Angebot von verschiedenen Varianten eines Informationsproduktes, die auf unterschiedliche Bedürfnisse von Marktsegmenten wie Leistungsumfang oder Zeitanforderungen und entsprechende Zahlungsbereitschaften abgestimmt sind.</a:t>
            </a:r>
          </a:p>
          <a:p>
            <a:pPr lvl="1"/>
            <a:r>
              <a:rPr lang="de-DE" altLang="de-DE" smtClean="0"/>
              <a:t>„creating multiple versions of the good and selling essentially the same product to different market segments at different prices“  (Laudon/Traver 2001; Shapiro/Varian 1998)</a:t>
            </a:r>
            <a:endParaRPr lang="de-DE" altLang="de-DE" dirty="0"/>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644157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84</a:t>
            </a:fld>
            <a:endParaRPr lang="en-US"/>
          </a:p>
        </p:txBody>
      </p:sp>
      <p:sp>
        <p:nvSpPr>
          <p:cNvPr id="29699" name="Rectangle 5"/>
          <p:cNvSpPr>
            <a:spLocks noGrp="1" noChangeArrowheads="1"/>
          </p:cNvSpPr>
          <p:nvPr>
            <p:ph sz="quarter" idx="12"/>
          </p:nvPr>
        </p:nvSpPr>
        <p:spPr/>
        <p:txBody>
          <a:bodyPr>
            <a:normAutofit fontScale="925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b="1" dirty="0" err="1" smtClean="0"/>
              <a:t>Intermediäre</a:t>
            </a:r>
            <a:r>
              <a:rPr lang="en-US" altLang="de-DE" b="1" dirty="0" smtClean="0"/>
              <a:t> </a:t>
            </a:r>
            <a:r>
              <a:rPr lang="en-US" altLang="de-DE" b="1" dirty="0" err="1" smtClean="0"/>
              <a:t>im</a:t>
            </a:r>
            <a:r>
              <a:rPr lang="en-US" altLang="de-DE" b="1" dirty="0" smtClean="0"/>
              <a:t> E-Commerce</a:t>
            </a:r>
          </a:p>
          <a:p>
            <a:r>
              <a:rPr lang="en-US" altLang="de-DE" dirty="0" err="1" smtClean="0"/>
              <a:t>Geschäfts</a:t>
            </a:r>
            <a:r>
              <a:rPr lang="en-US" altLang="de-DE" dirty="0" smtClean="0"/>
              <a:t>- und </a:t>
            </a:r>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19" name="Untertitel 18"/>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6159357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el 1"/>
          <p:cNvSpPr>
            <a:spLocks noGrp="1"/>
          </p:cNvSpPr>
          <p:nvPr>
            <p:ph type="title"/>
          </p:nvPr>
        </p:nvSpPr>
        <p:spPr/>
        <p:txBody>
          <a:bodyPr/>
          <a:lstStyle/>
          <a:p>
            <a:r>
              <a:rPr lang="de-DE" altLang="de-DE" smtClean="0"/>
              <a:t>Intermediär</a:t>
            </a:r>
            <a:endParaRPr lang="de-DE" altLang="de-DE" dirty="0"/>
          </a:p>
        </p:txBody>
      </p:sp>
      <p:sp>
        <p:nvSpPr>
          <p:cNvPr id="163842" name="Inhaltsplatzhalter 2"/>
          <p:cNvSpPr>
            <a:spLocks noGrp="1"/>
          </p:cNvSpPr>
          <p:nvPr>
            <p:ph sz="quarter" idx="12"/>
          </p:nvPr>
        </p:nvSpPr>
        <p:spPr/>
        <p:txBody>
          <a:bodyPr/>
          <a:lstStyle/>
          <a:p>
            <a:r>
              <a:rPr lang="de-DE" altLang="de-DE" smtClean="0"/>
              <a:t>Unter Intermediär wird ein ökonomisch handelndes Wirtschaftssubjekt verstanden, das aufgrund von Informationsunvollkommenheiten zwischen Wirtschaftssubjekten im weitesten Sinne vermittelt.</a:t>
            </a:r>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85</a:t>
            </a:fld>
            <a:endParaRPr lang="en-US" dirty="0"/>
          </a:p>
        </p:txBody>
      </p:sp>
    </p:spTree>
    <p:extLst>
      <p:ext uri="{BB962C8B-B14F-4D97-AF65-F5344CB8AC3E}">
        <p14:creationId xmlns:p14="http://schemas.microsoft.com/office/powerpoint/2010/main" val="4060110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r>
              <a:rPr lang="de-DE" altLang="de-DE" smtClean="0"/>
              <a:t>Disintermediation und Reintermediation</a:t>
            </a:r>
            <a:endParaRPr lang="de-DE" altLang="de-DE" dirty="0"/>
          </a:p>
        </p:txBody>
      </p:sp>
      <p:sp>
        <p:nvSpPr>
          <p:cNvPr id="164866" name="Rectangle 3"/>
          <p:cNvSpPr>
            <a:spLocks noGrp="1" noChangeArrowheads="1"/>
          </p:cNvSpPr>
          <p:nvPr>
            <p:ph sz="quarter" idx="12"/>
          </p:nvPr>
        </p:nvSpPr>
        <p:spPr/>
        <p:txBody>
          <a:bodyPr/>
          <a:lstStyle/>
          <a:p>
            <a:r>
              <a:rPr lang="en-US" altLang="de-DE" dirty="0" err="1" smtClean="0"/>
              <a:t>Direktvertrieb</a:t>
            </a:r>
            <a:r>
              <a:rPr lang="en-US" altLang="de-DE" dirty="0" smtClean="0"/>
              <a:t> </a:t>
            </a:r>
            <a:r>
              <a:rPr lang="en-US" altLang="de-DE" dirty="0" err="1" smtClean="0"/>
              <a:t>über</a:t>
            </a:r>
            <a:r>
              <a:rPr lang="en-US" altLang="de-DE" dirty="0" smtClean="0"/>
              <a:t> das Internet</a:t>
            </a:r>
          </a:p>
          <a:p>
            <a:pPr lvl="1"/>
            <a:r>
              <a:rPr lang="en-US" altLang="de-DE" dirty="0" smtClean="0"/>
              <a:t>Disintermediation: Die </a:t>
            </a:r>
            <a:r>
              <a:rPr lang="en-US" altLang="de-DE" dirty="0" err="1" smtClean="0"/>
              <a:t>Eliminierung</a:t>
            </a:r>
            <a:r>
              <a:rPr lang="en-US" altLang="de-DE" dirty="0" smtClean="0"/>
              <a:t> von </a:t>
            </a:r>
            <a:r>
              <a:rPr lang="en-US" altLang="de-DE" dirty="0" err="1" smtClean="0"/>
              <a:t>Organisationseinheiten</a:t>
            </a:r>
            <a:r>
              <a:rPr lang="en-US" altLang="de-DE" dirty="0" smtClean="0"/>
              <a:t> (</a:t>
            </a:r>
            <a:r>
              <a:rPr lang="en-US" altLang="de-DE" dirty="0" err="1" smtClean="0"/>
              <a:t>z.B</a:t>
            </a:r>
            <a:r>
              <a:rPr lang="en-US" altLang="de-DE" dirty="0" smtClean="0"/>
              <a:t>. </a:t>
            </a:r>
            <a:r>
              <a:rPr lang="en-US" altLang="de-DE" dirty="0" err="1" smtClean="0"/>
              <a:t>Handelsstufen</a:t>
            </a:r>
            <a:r>
              <a:rPr lang="en-US" altLang="de-DE" dirty="0" smtClean="0"/>
              <a:t>) </a:t>
            </a:r>
            <a:r>
              <a:rPr lang="en-US" altLang="de-DE" dirty="0" err="1" smtClean="0"/>
              <a:t>oder</a:t>
            </a:r>
            <a:r>
              <a:rPr lang="en-US" altLang="de-DE" dirty="0" smtClean="0"/>
              <a:t> </a:t>
            </a:r>
            <a:r>
              <a:rPr lang="en-US" altLang="de-DE" dirty="0" err="1" smtClean="0"/>
              <a:t>Geschäftsprozessschritten</a:t>
            </a:r>
            <a:r>
              <a:rPr lang="en-US" altLang="de-DE" dirty="0" smtClean="0"/>
              <a:t>, die für </a:t>
            </a:r>
            <a:r>
              <a:rPr lang="en-US" altLang="de-DE" dirty="0" err="1" smtClean="0"/>
              <a:t>bestimmte</a:t>
            </a:r>
            <a:r>
              <a:rPr lang="en-US" altLang="de-DE" dirty="0" smtClean="0"/>
              <a:t> </a:t>
            </a:r>
            <a:r>
              <a:rPr lang="en-US" altLang="de-DE" dirty="0" err="1" smtClean="0"/>
              <a:t>Vermittlungsaktionen</a:t>
            </a:r>
            <a:r>
              <a:rPr lang="en-US" altLang="de-DE" dirty="0" smtClean="0"/>
              <a:t> in der </a:t>
            </a:r>
            <a:r>
              <a:rPr lang="en-US" altLang="de-DE" dirty="0" err="1" smtClean="0"/>
              <a:t>Wertschöpfungskette</a:t>
            </a:r>
            <a:r>
              <a:rPr lang="en-US" altLang="de-DE" dirty="0" smtClean="0"/>
              <a:t> </a:t>
            </a:r>
            <a:r>
              <a:rPr lang="en-US" altLang="de-DE" dirty="0" err="1" smtClean="0"/>
              <a:t>verantwortlich</a:t>
            </a:r>
            <a:r>
              <a:rPr lang="en-US" altLang="de-DE" dirty="0" smtClean="0"/>
              <a:t> </a:t>
            </a:r>
            <a:r>
              <a:rPr lang="en-US" altLang="de-DE" dirty="0" err="1" smtClean="0"/>
              <a:t>sind</a:t>
            </a:r>
            <a:r>
              <a:rPr lang="en-US" altLang="de-DE" dirty="0" smtClean="0"/>
              <a:t>.</a:t>
            </a:r>
          </a:p>
          <a:p>
            <a:pPr lvl="1"/>
            <a:r>
              <a:rPr lang="de-DE" altLang="de-DE" dirty="0" smtClean="0"/>
              <a:t>Einsparpotenzial und „</a:t>
            </a:r>
            <a:r>
              <a:rPr lang="de-DE" altLang="de-DE" dirty="0" err="1" smtClean="0"/>
              <a:t>Win</a:t>
            </a:r>
            <a:r>
              <a:rPr lang="de-DE" altLang="de-DE" dirty="0" smtClean="0"/>
              <a:t>-</a:t>
            </a:r>
            <a:r>
              <a:rPr lang="de-DE" altLang="de-DE" dirty="0" err="1" smtClean="0"/>
              <a:t>Win</a:t>
            </a:r>
            <a:r>
              <a:rPr lang="de-DE" altLang="de-DE" dirty="0" smtClean="0"/>
              <a:t>-Situation“: Niedrigere Preise und höhere Gewinne</a:t>
            </a:r>
          </a:p>
          <a:p>
            <a:r>
              <a:rPr lang="en-US" altLang="de-DE" dirty="0" err="1" smtClean="0"/>
              <a:t>Reintermediation</a:t>
            </a:r>
            <a:r>
              <a:rPr lang="en-US" altLang="de-DE" dirty="0" smtClean="0"/>
              <a:t> </a:t>
            </a:r>
            <a:r>
              <a:rPr lang="en-US" altLang="de-DE" dirty="0" err="1" smtClean="0"/>
              <a:t>im</a:t>
            </a:r>
            <a:r>
              <a:rPr lang="en-US" altLang="de-DE" dirty="0" smtClean="0"/>
              <a:t> E-Commerce</a:t>
            </a:r>
          </a:p>
          <a:p>
            <a:pPr lvl="1"/>
            <a:r>
              <a:rPr lang="en-US" altLang="de-DE" dirty="0" err="1" smtClean="0"/>
              <a:t>Reintermediation</a:t>
            </a:r>
            <a:r>
              <a:rPr lang="en-US" altLang="de-DE" dirty="0" smtClean="0"/>
              <a:t>: Die </a:t>
            </a:r>
            <a:r>
              <a:rPr lang="en-US" altLang="de-DE" dirty="0" err="1" smtClean="0"/>
              <a:t>Verschiebung</a:t>
            </a:r>
            <a:r>
              <a:rPr lang="en-US" altLang="de-DE" dirty="0" smtClean="0"/>
              <a:t> der </a:t>
            </a:r>
            <a:r>
              <a:rPr lang="en-US" altLang="de-DE" dirty="0" err="1" smtClean="0"/>
              <a:t>Vermittlerrolle</a:t>
            </a:r>
            <a:r>
              <a:rPr lang="en-US" altLang="de-DE" dirty="0" smtClean="0"/>
              <a:t> </a:t>
            </a:r>
            <a:r>
              <a:rPr lang="en-US" altLang="de-DE" dirty="0" err="1" smtClean="0"/>
              <a:t>innerhalb</a:t>
            </a:r>
            <a:r>
              <a:rPr lang="en-US" altLang="de-DE" dirty="0" smtClean="0"/>
              <a:t> der </a:t>
            </a:r>
            <a:r>
              <a:rPr lang="en-US" altLang="de-DE" dirty="0" err="1" smtClean="0"/>
              <a:t>Wertschöpfungskette</a:t>
            </a:r>
            <a:r>
              <a:rPr lang="en-US" altLang="de-DE" dirty="0" smtClean="0"/>
              <a:t> </a:t>
            </a:r>
            <a:r>
              <a:rPr lang="en-US" altLang="de-DE" dirty="0" err="1" smtClean="0"/>
              <a:t>zu</a:t>
            </a:r>
            <a:r>
              <a:rPr lang="en-US" altLang="de-DE" dirty="0" smtClean="0"/>
              <a:t> </a:t>
            </a:r>
            <a:r>
              <a:rPr lang="en-US" altLang="de-DE" dirty="0" err="1" smtClean="0"/>
              <a:t>einem</a:t>
            </a:r>
            <a:r>
              <a:rPr lang="en-US" altLang="de-DE" dirty="0" smtClean="0"/>
              <a:t> </a:t>
            </a:r>
            <a:r>
              <a:rPr lang="en-US" altLang="de-DE" dirty="0" err="1" smtClean="0"/>
              <a:t>anderen</a:t>
            </a:r>
            <a:r>
              <a:rPr lang="en-US" altLang="de-DE" dirty="0" smtClean="0"/>
              <a:t>, </a:t>
            </a:r>
            <a:r>
              <a:rPr lang="en-US" altLang="de-DE" dirty="0" err="1" smtClean="0"/>
              <a:t>neuen</a:t>
            </a:r>
            <a:r>
              <a:rPr lang="en-US" altLang="de-DE" dirty="0" smtClean="0"/>
              <a:t> </a:t>
            </a:r>
            <a:r>
              <a:rPr lang="en-US" altLang="de-DE" dirty="0" err="1" smtClean="0"/>
              <a:t>Träger</a:t>
            </a:r>
            <a:r>
              <a:rPr lang="en-US" altLang="de-DE" dirty="0" smtClean="0"/>
              <a:t>.</a:t>
            </a:r>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86</a:t>
            </a:fld>
            <a:endParaRPr lang="en-US" dirty="0"/>
          </a:p>
        </p:txBody>
      </p:sp>
    </p:spTree>
    <p:extLst>
      <p:ext uri="{BB962C8B-B14F-4D97-AF65-F5344CB8AC3E}">
        <p14:creationId xmlns:p14="http://schemas.microsoft.com/office/powerpoint/2010/main" val="1147602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r>
              <a:rPr lang="de-DE" altLang="de-DE" smtClean="0"/>
              <a:t>Die Vorteile der Disintermediation </a:t>
            </a:r>
            <a:br>
              <a:rPr lang="de-DE" altLang="de-DE" smtClean="0"/>
            </a:br>
            <a:r>
              <a:rPr lang="de-DE" altLang="de-DE" smtClean="0"/>
              <a:t>für den Endkunden</a:t>
            </a:r>
            <a:r>
              <a:rPr lang="en-US" altLang="de-DE" smtClean="0"/>
              <a:t> </a:t>
            </a:r>
            <a:endParaRPr lang="de-DE" altLang="de-DE"/>
          </a:p>
        </p:txBody>
      </p:sp>
      <p:sp>
        <p:nvSpPr>
          <p:cNvPr id="12" name="Inhaltsplatzhalter 11"/>
          <p:cNvSpPr>
            <a:spLocks noGrp="1"/>
          </p:cNvSpPr>
          <p:nvPr>
            <p:ph sz="quarter" idx="12"/>
          </p:nvPr>
        </p:nvSpPr>
        <p:spPr/>
        <p:txBody>
          <a:bodyPr/>
          <a:lstStyle/>
          <a:p>
            <a:endParaRPr lang="de-DE"/>
          </a:p>
        </p:txBody>
      </p:sp>
      <p:sp>
        <p:nvSpPr>
          <p:cNvPr id="13" name="Untertitel 12"/>
          <p:cNvSpPr>
            <a:spLocks noGrp="1"/>
          </p:cNvSpPr>
          <p:nvPr>
            <p:ph type="subTitle" idx="13"/>
          </p:nvPr>
        </p:nvSpPr>
        <p:spPr/>
        <p:txBody>
          <a:bodyPr/>
          <a:lstStyle/>
          <a:p>
            <a:endParaRPr lang="de-DE"/>
          </a:p>
        </p:txBody>
      </p:sp>
      <p:pic>
        <p:nvPicPr>
          <p:cNvPr id="166915" name="Picture 2" descr="7348_Druckdatei_-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05" y="1487831"/>
            <a:ext cx="8483166" cy="434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87</a:t>
            </a:fld>
            <a:endParaRPr lang="en-US" dirty="0"/>
          </a:p>
        </p:txBody>
      </p:sp>
    </p:spTree>
    <p:extLst>
      <p:ext uri="{BB962C8B-B14F-4D97-AF65-F5344CB8AC3E}">
        <p14:creationId xmlns:p14="http://schemas.microsoft.com/office/powerpoint/2010/main" val="5243051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de-DE" altLang="de-DE" smtClean="0"/>
              <a:t>Transaktionskostentheoretische Analyse</a:t>
            </a:r>
            <a:endParaRPr lang="de-DE" altLang="de-DE"/>
          </a:p>
        </p:txBody>
      </p:sp>
      <p:pic>
        <p:nvPicPr>
          <p:cNvPr id="168963" name="Picture 2" descr="7348_Druckdatei_-647"/>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tretch>
            <a:fillRect/>
          </a:stretch>
        </p:blipFill>
        <p:spPr>
          <a:xfrm>
            <a:off x="686401" y="2765400"/>
            <a:ext cx="8229600" cy="3436474"/>
          </a:xfrm>
        </p:spPr>
      </p:pic>
      <p:sp>
        <p:nvSpPr>
          <p:cNvPr id="168961" name="Rectangle 3"/>
          <p:cNvSpPr>
            <a:spLocks noGrp="1" noChangeArrowheads="1"/>
          </p:cNvSpPr>
          <p:nvPr>
            <p:ph type="subTitle" idx="13"/>
          </p:nvPr>
        </p:nvSpPr>
        <p:spPr>
          <a:xfrm>
            <a:off x="360363" y="1172918"/>
            <a:ext cx="8234362" cy="1384995"/>
          </a:xfrm>
        </p:spPr>
        <p:txBody>
          <a:bodyPr/>
          <a:lstStyle/>
          <a:p>
            <a:r>
              <a:rPr lang="de-DE" altLang="de-DE" sz="1800" b="0" dirty="0" smtClean="0">
                <a:solidFill>
                  <a:schemeClr val="tx1"/>
                </a:solidFill>
              </a:rPr>
              <a:t>Eine differenziertere Betrachtung lässt erkennen, dass insbesondere in Folge der Konzentration  der Unternehmen auf ihre Kernkompetenzen und des durch Käufermärkte herrschenden Preisdrucks Intermediäre auch in der Internet-Ökonomie eine wertschöpfende Stellung einnehmen werden.</a:t>
            </a:r>
            <a:endParaRPr lang="de-DE" altLang="de-DE" sz="1800" b="0" dirty="0">
              <a:solidFill>
                <a:schemeClr val="tx1"/>
              </a:solidFill>
            </a:endParaRPr>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88</a:t>
            </a:fld>
            <a:endParaRPr lang="en-US" dirty="0"/>
          </a:p>
        </p:txBody>
      </p:sp>
    </p:spTree>
    <p:extLst>
      <p:ext uri="{BB962C8B-B14F-4D97-AF65-F5344CB8AC3E}">
        <p14:creationId xmlns:p14="http://schemas.microsoft.com/office/powerpoint/2010/main" val="1246663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3"/>
          <p:cNvSpPr>
            <a:spLocks noGrp="1"/>
          </p:cNvSpPr>
          <p:nvPr>
            <p:ph type="title"/>
          </p:nvPr>
        </p:nvSpPr>
        <p:spPr/>
        <p:txBody>
          <a:bodyPr/>
          <a:lstStyle/>
          <a:p>
            <a:r>
              <a:rPr lang="de-DE" altLang="de-DE" smtClean="0"/>
              <a:t>Lernziele</a:t>
            </a:r>
            <a:endParaRPr lang="de-DE" altLang="de-DE"/>
          </a:p>
        </p:txBody>
      </p:sp>
      <p:sp>
        <p:nvSpPr>
          <p:cNvPr id="6" name="Foliennummernplatzhalter 5"/>
          <p:cNvSpPr>
            <a:spLocks noGrp="1"/>
          </p:cNvSpPr>
          <p:nvPr>
            <p:ph type="sldNum" sz="quarter" idx="11"/>
          </p:nvPr>
        </p:nvSpPr>
        <p:spPr/>
        <p:txBody>
          <a:bodyPr/>
          <a:lstStyle/>
          <a:p>
            <a:fld id="{0D2F3B65-5D26-4378-875C-153D63999E65}" type="slidenum">
              <a:rPr lang="en-US" smtClean="0"/>
              <a:pPr/>
              <a:t>8</a:t>
            </a:fld>
            <a:endParaRPr lang="en-US"/>
          </a:p>
        </p:txBody>
      </p:sp>
      <p:sp>
        <p:nvSpPr>
          <p:cNvPr id="33795" name="Rectangle 3"/>
          <p:cNvSpPr>
            <a:spLocks noGrp="1" noChangeArrowheads="1"/>
          </p:cNvSpPr>
          <p:nvPr>
            <p:ph sz="quarter" idx="12"/>
          </p:nvPr>
        </p:nvSpPr>
        <p:spPr/>
        <p:txBody>
          <a:bodyPr/>
          <a:lstStyle/>
          <a:p>
            <a:r>
              <a:rPr lang="de-DE" altLang="de-DE" smtClean="0"/>
              <a:t>Was sind Netzeffekte und welche Marktphänomene können damit erklärt werden?</a:t>
            </a:r>
          </a:p>
          <a:p>
            <a:r>
              <a:rPr lang="de-DE" altLang="de-DE" smtClean="0"/>
              <a:t>Welche „Gesetzmäßigkeiten“ ergeben sich aus zunehmenden Grenzerträgen und welche Implikationen hat dies für E-Commerce?</a:t>
            </a:r>
          </a:p>
          <a:p>
            <a:r>
              <a:rPr lang="de-DE" altLang="de-DE" smtClean="0"/>
              <a:t>Welche Gründe existieren für den Einsatz von Intermediären bzw. für eine Disintermediation? Welche neuen Einsatzmöglichkeiten können durch E-Commerce realisiert werden?</a:t>
            </a:r>
            <a:endParaRPr lang="de-DE" altLang="de-DE"/>
          </a:p>
        </p:txBody>
      </p:sp>
      <p:sp>
        <p:nvSpPr>
          <p:cNvPr id="18" name="Untertitel 1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113282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el 1"/>
          <p:cNvSpPr>
            <a:spLocks noGrp="1"/>
          </p:cNvSpPr>
          <p:nvPr>
            <p:ph type="title"/>
          </p:nvPr>
        </p:nvSpPr>
        <p:spPr/>
        <p:txBody>
          <a:bodyPr/>
          <a:lstStyle/>
          <a:p>
            <a:r>
              <a:rPr lang="de-DE" altLang="de-DE" smtClean="0"/>
              <a:t>Transaktionskostentheoretische Analyse</a:t>
            </a:r>
            <a:endParaRPr lang="de-DE" altLang="de-DE"/>
          </a:p>
        </p:txBody>
      </p:sp>
      <p:sp>
        <p:nvSpPr>
          <p:cNvPr id="171010" name="Inhaltsplatzhalter 2"/>
          <p:cNvSpPr>
            <a:spLocks noGrp="1"/>
          </p:cNvSpPr>
          <p:nvPr>
            <p:ph sz="quarter" idx="12"/>
          </p:nvPr>
        </p:nvSpPr>
        <p:spPr/>
        <p:txBody>
          <a:bodyPr>
            <a:normAutofit/>
          </a:bodyPr>
          <a:lstStyle/>
          <a:p>
            <a:r>
              <a:rPr lang="de-DE" altLang="de-DE" sz="2000" smtClean="0"/>
              <a:t>In Abhängigkeit von der Höhe der Transaktionskosten wird es sowohl zum einem Ausscheiden von Intermediären aus dem Markt kommen als zur Wahrnehmung neuer Aufgaben durch neue Mittler. </a:t>
            </a:r>
          </a:p>
          <a:p>
            <a:endParaRPr lang="de-DE" altLang="de-DE" sz="2000" dirty="0"/>
          </a:p>
        </p:txBody>
      </p:sp>
      <p:sp>
        <p:nvSpPr>
          <p:cNvPr id="14" name="Untertitel 13"/>
          <p:cNvSpPr>
            <a:spLocks noGrp="1"/>
          </p:cNvSpPr>
          <p:nvPr>
            <p:ph type="subTitle" idx="13"/>
          </p:nvPr>
        </p:nvSpPr>
        <p:spPr/>
        <p:txBody>
          <a:bodyPr/>
          <a:lstStyle/>
          <a:p>
            <a:endParaRPr lang="de-DE"/>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22" y="3015049"/>
            <a:ext cx="8433759" cy="3182551"/>
          </a:xfrm>
          <a:prstGeom prst="rect">
            <a:avLst/>
          </a:prstGeom>
        </p:spPr>
      </p:pic>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89</a:t>
            </a:fld>
            <a:endParaRPr lang="en-US" dirty="0"/>
          </a:p>
        </p:txBody>
      </p:sp>
    </p:spTree>
    <p:extLst>
      <p:ext uri="{BB962C8B-B14F-4D97-AF65-F5344CB8AC3E}">
        <p14:creationId xmlns:p14="http://schemas.microsoft.com/office/powerpoint/2010/main" val="1203067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 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en-US" smtClean="0"/>
              <a:pPr/>
              <a:t>90</a:t>
            </a:fld>
            <a:endParaRPr lang="en-US"/>
          </a:p>
        </p:txBody>
      </p:sp>
      <p:sp>
        <p:nvSpPr>
          <p:cNvPr id="29699" name="Rectangle 5"/>
          <p:cNvSpPr>
            <a:spLocks noGrp="1" noChangeArrowheads="1"/>
          </p:cNvSpPr>
          <p:nvPr>
            <p:ph sz="quarter" idx="12"/>
          </p:nvPr>
        </p:nvSpPr>
        <p:spPr/>
        <p:txBody>
          <a:bodyPr>
            <a:normAutofit fontScale="85000" lnSpcReduction="20000"/>
          </a:bodyPr>
          <a:lstStyle/>
          <a:p>
            <a:r>
              <a:rPr lang="en-US" altLang="de-DE" dirty="0" smtClean="0"/>
              <a:t>E-Commerce und das Internet</a:t>
            </a:r>
          </a:p>
          <a:p>
            <a:r>
              <a:rPr lang="en-US" altLang="de-DE" dirty="0" err="1" smtClean="0"/>
              <a:t>Digitale</a:t>
            </a:r>
            <a:r>
              <a:rPr lang="en-US" altLang="de-DE" dirty="0" smtClean="0"/>
              <a:t> </a:t>
            </a:r>
            <a:r>
              <a:rPr lang="en-US" altLang="de-DE" dirty="0" err="1" smtClean="0"/>
              <a:t>Produkte</a:t>
            </a:r>
            <a:endParaRPr lang="en-US" altLang="de-DE" dirty="0" smtClean="0"/>
          </a:p>
          <a:p>
            <a:r>
              <a:rPr lang="en-US" altLang="de-DE" dirty="0" err="1" smtClean="0"/>
              <a:t>Intermediäre</a:t>
            </a:r>
            <a:r>
              <a:rPr lang="en-US" altLang="de-DE" dirty="0" smtClean="0"/>
              <a:t> </a:t>
            </a:r>
            <a:r>
              <a:rPr lang="en-US" altLang="de-DE" dirty="0" err="1" smtClean="0"/>
              <a:t>im</a:t>
            </a:r>
            <a:r>
              <a:rPr lang="en-US" altLang="de-DE" dirty="0" smtClean="0"/>
              <a:t> E-Commerce</a:t>
            </a:r>
          </a:p>
          <a:p>
            <a:r>
              <a:rPr lang="en-US" altLang="de-DE" b="1" dirty="0" err="1" smtClean="0"/>
              <a:t>Geschäfts</a:t>
            </a:r>
            <a:r>
              <a:rPr lang="en-US" altLang="de-DE" b="1" dirty="0" smtClean="0"/>
              <a:t>- und </a:t>
            </a:r>
            <a:r>
              <a:rPr lang="en-US" altLang="de-DE" b="1" dirty="0" err="1" smtClean="0"/>
              <a:t>Erlösmodelle</a:t>
            </a:r>
            <a:endParaRPr lang="en-US" altLang="de-DE" b="1" dirty="0" smtClean="0"/>
          </a:p>
          <a:p>
            <a:pPr lvl="1"/>
            <a:r>
              <a:rPr lang="en-US" altLang="de-DE" b="1" dirty="0" err="1" smtClean="0"/>
              <a:t>Geschäftsmodelle</a:t>
            </a:r>
            <a:endParaRPr lang="en-US" altLang="de-DE" b="1" dirty="0" smtClean="0"/>
          </a:p>
          <a:p>
            <a:pPr lvl="1"/>
            <a:r>
              <a:rPr lang="en-US" altLang="de-DE" dirty="0" err="1" smtClean="0"/>
              <a:t>Erlösmodelle</a:t>
            </a:r>
            <a:endParaRPr lang="en-US" altLang="de-DE" dirty="0" smtClean="0"/>
          </a:p>
          <a:p>
            <a:r>
              <a:rPr lang="en-US" altLang="de-DE" dirty="0" smtClean="0"/>
              <a:t>E-Commerce-Marketing</a:t>
            </a:r>
          </a:p>
          <a:p>
            <a:r>
              <a:rPr lang="en-US" altLang="de-DE" dirty="0" err="1" smtClean="0"/>
              <a:t>Vom</a:t>
            </a:r>
            <a:r>
              <a:rPr lang="en-US" altLang="de-DE" dirty="0" smtClean="0"/>
              <a:t> Marketing </a:t>
            </a:r>
            <a:r>
              <a:rPr lang="en-US" altLang="de-DE" dirty="0" err="1" smtClean="0"/>
              <a:t>zum</a:t>
            </a:r>
            <a:r>
              <a:rPr lang="en-US" altLang="de-DE" dirty="0" smtClean="0"/>
              <a:t> Real-Time-Marketing</a:t>
            </a:r>
          </a:p>
          <a:p>
            <a:r>
              <a:rPr lang="en-US" altLang="de-DE" dirty="0" err="1" smtClean="0"/>
              <a:t>Elektronische</a:t>
            </a:r>
            <a:r>
              <a:rPr lang="en-US" altLang="de-DE" dirty="0" smtClean="0"/>
              <a:t> </a:t>
            </a:r>
            <a:r>
              <a:rPr lang="en-US" altLang="de-DE" dirty="0" err="1" smtClean="0"/>
              <a:t>Zahlungssysteme</a:t>
            </a:r>
            <a:endParaRPr lang="en-US" altLang="de-DE" dirty="0" smtClean="0"/>
          </a:p>
          <a:p>
            <a:r>
              <a:rPr lang="en-US" altLang="de-DE" dirty="0" err="1" smtClean="0"/>
              <a:t>Aufbau</a:t>
            </a:r>
            <a:r>
              <a:rPr lang="en-US" altLang="de-DE" dirty="0" smtClean="0"/>
              <a:t> und </a:t>
            </a:r>
            <a:r>
              <a:rPr lang="en-US" altLang="de-DE" dirty="0" err="1" smtClean="0"/>
              <a:t>Betrieb</a:t>
            </a:r>
            <a:r>
              <a:rPr lang="en-US" altLang="de-DE" dirty="0" smtClean="0"/>
              <a:t> </a:t>
            </a:r>
            <a:r>
              <a:rPr lang="en-US" altLang="de-DE" dirty="0" err="1" smtClean="0"/>
              <a:t>einer</a:t>
            </a:r>
            <a:r>
              <a:rPr lang="en-US" altLang="de-DE" dirty="0" smtClean="0"/>
              <a:t> E-Commerce-</a:t>
            </a:r>
            <a:r>
              <a:rPr lang="en-US" altLang="de-DE" dirty="0" err="1" smtClean="0"/>
              <a:t>Präsenz</a:t>
            </a:r>
            <a:endParaRPr lang="en-US" altLang="de-DE" dirty="0" smtClean="0"/>
          </a:p>
          <a:p>
            <a:r>
              <a:rPr lang="en-US" altLang="de-DE" dirty="0" err="1" smtClean="0"/>
              <a:t>Rechtliche</a:t>
            </a:r>
            <a:r>
              <a:rPr lang="en-US" altLang="de-DE" dirty="0" smtClean="0"/>
              <a:t> </a:t>
            </a:r>
            <a:r>
              <a:rPr lang="en-US" altLang="de-DE" dirty="0" err="1" smtClean="0"/>
              <a:t>Rahmenbedingungen</a:t>
            </a:r>
            <a:endParaRPr lang="en-US" altLang="de-DE" dirty="0" smtClean="0"/>
          </a:p>
          <a:p>
            <a:r>
              <a:rPr lang="en-US" altLang="de-DE" dirty="0" err="1" smtClean="0"/>
              <a:t>Managementmaßnahmen</a:t>
            </a:r>
            <a:endParaRPr lang="en-US" altLang="de-DE" dirty="0" smtClean="0"/>
          </a:p>
          <a:p>
            <a:endParaRPr lang="en-US" altLang="de-DE" dirty="0"/>
          </a:p>
        </p:txBody>
      </p:sp>
      <p:sp>
        <p:nvSpPr>
          <p:cNvPr id="3" name="Untertitel 2"/>
          <p:cNvSpPr>
            <a:spLocks noGrp="1"/>
          </p:cNvSpPr>
          <p:nvPr>
            <p:ph type="subTitle" idx="13"/>
          </p:nvPr>
        </p:nvSpPr>
        <p:spPr/>
        <p:txBody>
          <a:bodyPr/>
          <a:lstStyle/>
          <a:p>
            <a:r>
              <a:rPr lang="de-DE" dirty="0" smtClean="0"/>
              <a:t>Kapitel 10</a:t>
            </a:r>
            <a:endParaRPr lang="de-DE" dirty="0"/>
          </a:p>
        </p:txBody>
      </p:sp>
    </p:spTree>
    <p:extLst>
      <p:ext uri="{BB962C8B-B14F-4D97-AF65-F5344CB8AC3E}">
        <p14:creationId xmlns:p14="http://schemas.microsoft.com/office/powerpoint/2010/main" val="10072772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r>
              <a:rPr lang="de-DE" altLang="de-DE" smtClean="0"/>
              <a:t>Neue Geschäftsmodelle</a:t>
            </a:r>
            <a:endParaRPr lang="de-DE" altLang="de-DE" dirty="0"/>
          </a:p>
        </p:txBody>
      </p:sp>
      <p:sp>
        <p:nvSpPr>
          <p:cNvPr id="174082" name="Rectangle 3"/>
          <p:cNvSpPr>
            <a:spLocks noGrp="1" noChangeArrowheads="1"/>
          </p:cNvSpPr>
          <p:nvPr>
            <p:ph sz="quarter" idx="12"/>
          </p:nvPr>
        </p:nvSpPr>
        <p:spPr/>
        <p:txBody>
          <a:bodyPr>
            <a:normAutofit fontScale="92500" lnSpcReduction="10000"/>
          </a:bodyPr>
          <a:lstStyle/>
          <a:p>
            <a:r>
              <a:rPr lang="de-DE" altLang="de-DE" smtClean="0"/>
              <a:t>Geschäftsmodell: Abstraktion des Wesens eines Unternehmens, der Art und Weise, wie dieses Unternehmen Produkte oder Dienstleistungen zur Verfügung stellt, und der Art und Weise, wie das Unternehmen Wert generiert.</a:t>
            </a:r>
            <a:r>
              <a:rPr lang="en-US" altLang="de-DE" smtClean="0"/>
              <a:t> </a:t>
            </a:r>
          </a:p>
          <a:p>
            <a:endParaRPr lang="de-DE" altLang="de-DE" smtClean="0"/>
          </a:p>
          <a:p>
            <a:r>
              <a:rPr lang="de-DE" altLang="de-DE" smtClean="0"/>
              <a:t>Ein Ansatz: Entkoppelung von Vertriebsweg des Produkts und der Verfügbarkeit produktbezogener Informationen </a:t>
            </a:r>
            <a:r>
              <a:rPr lang="en-US" altLang="de-DE" smtClean="0"/>
              <a:t>kann zur Entwicklung neuer Geschäftsmodelle führen</a:t>
            </a:r>
          </a:p>
          <a:p>
            <a:pPr lvl="1"/>
            <a:endParaRPr lang="en-US" altLang="de-DE" smtClean="0"/>
          </a:p>
          <a:p>
            <a:r>
              <a:rPr lang="de-DE" altLang="de-DE" smtClean="0"/>
              <a:t>Beispiele: Buchhandel, Finanzdienstleister</a:t>
            </a:r>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91</a:t>
            </a:fld>
            <a:endParaRPr lang="en-US" dirty="0"/>
          </a:p>
        </p:txBody>
      </p:sp>
    </p:spTree>
    <p:extLst>
      <p:ext uri="{BB962C8B-B14F-4D97-AF65-F5344CB8AC3E}">
        <p14:creationId xmlns:p14="http://schemas.microsoft.com/office/powerpoint/2010/main" val="362575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r>
              <a:rPr lang="de-DE" altLang="de-DE" smtClean="0"/>
              <a:t>Internet-Geschäftsmodelle</a:t>
            </a:r>
            <a:endParaRPr lang="de-DE" altLang="de-DE"/>
          </a:p>
        </p:txBody>
      </p:sp>
      <p:sp>
        <p:nvSpPr>
          <p:cNvPr id="176130" name="Rectangle 3"/>
          <p:cNvSpPr>
            <a:spLocks noGrp="1" noChangeArrowheads="1"/>
          </p:cNvSpPr>
          <p:nvPr>
            <p:ph sz="quarter" idx="12"/>
          </p:nvPr>
        </p:nvSpPr>
        <p:spPr/>
        <p:txBody>
          <a:bodyPr>
            <a:normAutofit fontScale="92500" lnSpcReduction="10000"/>
          </a:bodyPr>
          <a:lstStyle/>
          <a:p>
            <a:r>
              <a:rPr lang="de-DE" altLang="de-DE" smtClean="0"/>
              <a:t>Gewinne werden auf eine neue Art erzielt und Zahlungsbereitschaft abgeschöpft</a:t>
            </a:r>
          </a:p>
          <a:p>
            <a:pPr lvl="1"/>
            <a:r>
              <a:rPr lang="de-DE" altLang="de-DE" smtClean="0"/>
              <a:t>Zusätzlicher Beitrag zur Wertschöpfung bei vorhandenen Produkten und Dienstleistungen, oder</a:t>
            </a:r>
          </a:p>
          <a:p>
            <a:pPr lvl="1"/>
            <a:r>
              <a:rPr lang="de-DE" altLang="de-DE" smtClean="0"/>
              <a:t>Grundlage für komplett neue Produkte und Dienstleistungen</a:t>
            </a:r>
            <a:endParaRPr lang="en-US" altLang="de-DE" smtClean="0"/>
          </a:p>
          <a:p>
            <a:r>
              <a:rPr lang="de-DE" altLang="de-DE" smtClean="0"/>
              <a:t>Neue Formen der Wertschöpfung</a:t>
            </a:r>
          </a:p>
          <a:p>
            <a:pPr lvl="1"/>
            <a:r>
              <a:rPr lang="de-DE" altLang="de-DE" smtClean="0"/>
              <a:t>neues Produkt oder neue Dienstleistung</a:t>
            </a:r>
          </a:p>
          <a:p>
            <a:pPr lvl="1"/>
            <a:r>
              <a:rPr lang="de-DE" altLang="de-DE" smtClean="0"/>
              <a:t>zusätzliche Informationen oder Dienste zu einem traditionellen Produkt oder einer Dienstleistung </a:t>
            </a:r>
          </a:p>
          <a:p>
            <a:pPr lvl="1"/>
            <a:r>
              <a:rPr lang="de-DE" altLang="de-DE" smtClean="0"/>
              <a:t>Produkt oder Dienstleistung über das Internet kostengünstiger als über die traditionellen Vertriebswege anbieten</a:t>
            </a:r>
            <a:endParaRPr lang="de-DE" altLang="de-DE"/>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92</a:t>
            </a:fld>
            <a:endParaRPr lang="en-US" dirty="0"/>
          </a:p>
        </p:txBody>
      </p:sp>
    </p:spTree>
    <p:extLst>
      <p:ext uri="{BB962C8B-B14F-4D97-AF65-F5344CB8AC3E}">
        <p14:creationId xmlns:p14="http://schemas.microsoft.com/office/powerpoint/2010/main" val="17513781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r>
              <a:rPr lang="de-DE" altLang="de-DE" smtClean="0"/>
              <a:t>Internet-Geschäftsmodelle (1)</a:t>
            </a:r>
            <a:endParaRPr lang="de-DE" altLang="de-DE"/>
          </a:p>
        </p:txBody>
      </p:sp>
      <p:pic>
        <p:nvPicPr>
          <p:cNvPr id="5"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72624" y="1608138"/>
            <a:ext cx="8214601" cy="4589462"/>
          </a:xfrm>
        </p:spPr>
      </p:pic>
      <p:sp>
        <p:nvSpPr>
          <p:cNvPr id="14" name="Untertitel 13"/>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93</a:t>
            </a:fld>
            <a:endParaRPr lang="en-US" dirty="0"/>
          </a:p>
        </p:txBody>
      </p:sp>
    </p:spTree>
    <p:extLst>
      <p:ext uri="{BB962C8B-B14F-4D97-AF65-F5344CB8AC3E}">
        <p14:creationId xmlns:p14="http://schemas.microsoft.com/office/powerpoint/2010/main" val="12503726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a:lstStyle/>
          <a:p>
            <a:r>
              <a:rPr lang="de-DE" altLang="de-DE" smtClean="0"/>
              <a:t>Internet-Geschäftsmodelle (2)</a:t>
            </a:r>
            <a:endParaRPr lang="de-DE" altLang="de-DE"/>
          </a:p>
        </p:txBody>
      </p:sp>
      <p:pic>
        <p:nvPicPr>
          <p:cNvPr id="5"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65125" y="1903655"/>
            <a:ext cx="8229600" cy="3998427"/>
          </a:xfrm>
        </p:spPr>
      </p:pic>
      <p:sp>
        <p:nvSpPr>
          <p:cNvPr id="14" name="Untertitel 13"/>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94</a:t>
            </a:fld>
            <a:endParaRPr lang="en-US" dirty="0"/>
          </a:p>
        </p:txBody>
      </p:sp>
    </p:spTree>
    <p:extLst>
      <p:ext uri="{BB962C8B-B14F-4D97-AF65-F5344CB8AC3E}">
        <p14:creationId xmlns:p14="http://schemas.microsoft.com/office/powerpoint/2010/main" val="5673047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r>
              <a:rPr lang="de-DE" altLang="de-DE" smtClean="0"/>
              <a:t>Internet-Geschäftsmodelle –</a:t>
            </a:r>
            <a:br>
              <a:rPr lang="de-DE" altLang="de-DE" smtClean="0"/>
            </a:br>
            <a:r>
              <a:rPr lang="de-DE" altLang="de-DE" smtClean="0"/>
              <a:t>einige Aspekte</a:t>
            </a:r>
            <a:endParaRPr lang="de-DE" altLang="de-DE" dirty="0"/>
          </a:p>
        </p:txBody>
      </p:sp>
      <p:sp>
        <p:nvSpPr>
          <p:cNvPr id="184322" name="Rectangle 3"/>
          <p:cNvSpPr>
            <a:spLocks noGrp="1" noChangeArrowheads="1"/>
          </p:cNvSpPr>
          <p:nvPr>
            <p:ph sz="quarter" idx="12"/>
          </p:nvPr>
        </p:nvSpPr>
        <p:spPr/>
        <p:txBody>
          <a:bodyPr>
            <a:normAutofit fontScale="92500"/>
          </a:bodyPr>
          <a:lstStyle/>
          <a:p>
            <a:r>
              <a:rPr lang="de-DE" altLang="de-DE" dirty="0" smtClean="0"/>
              <a:t>Portal</a:t>
            </a:r>
          </a:p>
          <a:p>
            <a:pPr lvl="1"/>
            <a:r>
              <a:rPr lang="de-DE" altLang="de-DE" dirty="0" smtClean="0"/>
              <a:t>Informationsüberflutung organisieren (z.B. Yahoo!)</a:t>
            </a:r>
          </a:p>
          <a:p>
            <a:r>
              <a:rPr lang="de-DE" altLang="de-DE" dirty="0" smtClean="0"/>
              <a:t>Social Networking</a:t>
            </a:r>
          </a:p>
          <a:p>
            <a:pPr lvl="1"/>
            <a:r>
              <a:rPr lang="de-DE" altLang="de-DE" dirty="0" smtClean="0"/>
              <a:t>Freunde sind Quellen für Absatzhinweise (z.B. </a:t>
            </a:r>
            <a:r>
              <a:rPr lang="de-DE" altLang="de-DE" dirty="0" err="1" smtClean="0"/>
              <a:t>Xing</a:t>
            </a:r>
            <a:r>
              <a:rPr lang="de-DE" altLang="de-DE" dirty="0" smtClean="0"/>
              <a:t>, LinkedIn)</a:t>
            </a:r>
          </a:p>
          <a:p>
            <a:r>
              <a:rPr lang="de-DE" altLang="de-DE" dirty="0" smtClean="0"/>
              <a:t>Online-</a:t>
            </a:r>
            <a:r>
              <a:rPr lang="de-DE" altLang="de-DE" dirty="0" err="1" smtClean="0"/>
              <a:t>Syndicators</a:t>
            </a:r>
            <a:endParaRPr lang="de-DE" altLang="de-DE" dirty="0" smtClean="0"/>
          </a:p>
          <a:p>
            <a:pPr lvl="1"/>
            <a:r>
              <a:rPr lang="de-DE" altLang="de-DE" dirty="0" smtClean="0"/>
              <a:t>fassen Inhalte oder Anwendungen verschiedener Quellen zusammen, bereiten sie für die Distribution auf und verkaufen sie an die Webseiten von Dritten weiter</a:t>
            </a:r>
            <a:br>
              <a:rPr lang="de-DE" altLang="de-DE" dirty="0" smtClean="0"/>
            </a:br>
            <a:r>
              <a:rPr lang="de-DE" altLang="de-DE" dirty="0" smtClean="0"/>
              <a:t>(Variante des Geschäftsmodells Internet-Content Provider)</a:t>
            </a:r>
          </a:p>
          <a:p>
            <a:r>
              <a:rPr lang="de-DE" altLang="de-DE" dirty="0" smtClean="0"/>
              <a:t>„Pure-Play“ vs. „</a:t>
            </a:r>
            <a:r>
              <a:rPr lang="de-DE" altLang="de-DE" dirty="0" err="1" smtClean="0"/>
              <a:t>Clicks</a:t>
            </a:r>
            <a:r>
              <a:rPr lang="de-DE" altLang="de-DE" dirty="0" smtClean="0"/>
              <a:t>-and-</a:t>
            </a:r>
            <a:r>
              <a:rPr lang="de-DE" altLang="de-DE" dirty="0" err="1" smtClean="0"/>
              <a:t>Mortar</a:t>
            </a:r>
            <a:r>
              <a:rPr lang="de-DE" altLang="de-DE" dirty="0" smtClean="0"/>
              <a:t>“</a:t>
            </a:r>
          </a:p>
          <a:p>
            <a:endParaRPr lang="de-DE" altLang="de-DE" dirty="0" smtClean="0"/>
          </a:p>
          <a:p>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95</a:t>
            </a:fld>
            <a:endParaRPr lang="en-US" dirty="0"/>
          </a:p>
        </p:txBody>
      </p:sp>
    </p:spTree>
    <p:extLst>
      <p:ext uri="{BB962C8B-B14F-4D97-AF65-F5344CB8AC3E}">
        <p14:creationId xmlns:p14="http://schemas.microsoft.com/office/powerpoint/2010/main" val="35756851"/>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a:lstStyle/>
          <a:p>
            <a:r>
              <a:rPr lang="de-DE" altLang="de-DE" smtClean="0"/>
              <a:t>Internet-Geschäftsmodelle –</a:t>
            </a:r>
            <a:br>
              <a:rPr lang="de-DE" altLang="de-DE" smtClean="0"/>
            </a:br>
            <a:r>
              <a:rPr lang="de-DE" altLang="de-DE" smtClean="0"/>
              <a:t>einige Aspekte</a:t>
            </a:r>
            <a:endParaRPr lang="de-DE" altLang="de-DE"/>
          </a:p>
        </p:txBody>
      </p:sp>
      <p:sp>
        <p:nvSpPr>
          <p:cNvPr id="182274" name="Rectangle 3"/>
          <p:cNvSpPr>
            <a:spLocks noGrp="1" noChangeArrowheads="1"/>
          </p:cNvSpPr>
          <p:nvPr>
            <p:ph sz="quarter" idx="12"/>
          </p:nvPr>
        </p:nvSpPr>
        <p:spPr/>
        <p:txBody>
          <a:bodyPr>
            <a:normAutofit fontScale="92500" lnSpcReduction="10000"/>
          </a:bodyPr>
          <a:lstStyle/>
          <a:p>
            <a:r>
              <a:rPr lang="en-US" altLang="de-DE" smtClean="0"/>
              <a:t>Dynamische Preisgestaltung</a:t>
            </a:r>
          </a:p>
          <a:p>
            <a:pPr lvl="1"/>
            <a:r>
              <a:rPr lang="de-DE" altLang="de-DE" smtClean="0"/>
              <a:t>B2C- und B2B-Auktionen</a:t>
            </a:r>
          </a:p>
          <a:p>
            <a:pPr lvl="1"/>
            <a:r>
              <a:rPr lang="de-DE" altLang="de-DE" smtClean="0"/>
              <a:t>Überlegenheit gegenüber „festem Ladenpreis“ –</a:t>
            </a:r>
            <a:br>
              <a:rPr lang="de-DE" altLang="de-DE" smtClean="0"/>
            </a:br>
            <a:r>
              <a:rPr lang="de-DE" altLang="de-DE" smtClean="0"/>
              <a:t>und eventuelle Nachteile?</a:t>
            </a:r>
          </a:p>
          <a:p>
            <a:r>
              <a:rPr lang="de-DE" altLang="de-DE" smtClean="0"/>
              <a:t>Banner-, PopUp- und Overlay-Werbung</a:t>
            </a:r>
          </a:p>
          <a:p>
            <a:pPr lvl="1"/>
            <a:r>
              <a:rPr lang="de-DE" altLang="de-DE" smtClean="0"/>
              <a:t>Effizienz/Effektivität vs. Attraktivität für Konsumenten?</a:t>
            </a:r>
          </a:p>
          <a:p>
            <a:r>
              <a:rPr lang="de-DE" altLang="de-DE" smtClean="0"/>
              <a:t>Virtuelle Gemeinschaften</a:t>
            </a:r>
          </a:p>
          <a:p>
            <a:pPr lvl="1"/>
            <a:r>
              <a:rPr lang="de-DE" altLang="de-DE" smtClean="0"/>
              <a:t>Zielgruppe für Werbung</a:t>
            </a:r>
          </a:p>
          <a:p>
            <a:r>
              <a:rPr lang="en-US" altLang="de-DE" smtClean="0"/>
              <a:t>Anreize für Kunden, länger auf Webseiten zu bleiben</a:t>
            </a:r>
          </a:p>
          <a:p>
            <a:pPr lvl="1"/>
            <a:r>
              <a:rPr lang="de-DE" altLang="de-DE" smtClean="0"/>
              <a:t>Communities, Foren, Chats</a:t>
            </a:r>
          </a:p>
          <a:p>
            <a:pPr lvl="1"/>
            <a:r>
              <a:rPr lang="de-DE" altLang="de-DE" smtClean="0"/>
              <a:t>Vorteil?</a:t>
            </a:r>
            <a:endParaRPr lang="de-DE" altLang="de-DE" dirty="0"/>
          </a:p>
        </p:txBody>
      </p:sp>
      <p:sp>
        <p:nvSpPr>
          <p:cNvPr id="13" name="Untertitel 12"/>
          <p:cNvSpPr>
            <a:spLocks noGrp="1"/>
          </p:cNvSpPr>
          <p:nvPr>
            <p:ph type="subTitle" idx="13"/>
          </p:nvPr>
        </p:nvSpPr>
        <p:spPr/>
        <p:txBody>
          <a:bodyPr/>
          <a:lstStyle/>
          <a:p>
            <a:endParaRPr lang="de-DE"/>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96</a:t>
            </a:fld>
            <a:endParaRPr lang="en-US" dirty="0"/>
          </a:p>
        </p:txBody>
      </p:sp>
    </p:spTree>
    <p:extLst>
      <p:ext uri="{BB962C8B-B14F-4D97-AF65-F5344CB8AC3E}">
        <p14:creationId xmlns:p14="http://schemas.microsoft.com/office/powerpoint/2010/main" val="44176786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Analyse von Geschäftsmodellen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97</a:t>
            </a:fld>
            <a:endParaRPr lang="en-US" dirty="0"/>
          </a:p>
        </p:txBody>
      </p:sp>
      <p:sp>
        <p:nvSpPr>
          <p:cNvPr id="4" name="Inhaltsplatzhalter 3"/>
          <p:cNvSpPr>
            <a:spLocks noGrp="1"/>
          </p:cNvSpPr>
          <p:nvPr>
            <p:ph sz="quarter" idx="12"/>
          </p:nvPr>
        </p:nvSpPr>
        <p:spPr/>
        <p:txBody>
          <a:bodyPr/>
          <a:lstStyle/>
          <a:p>
            <a:r>
              <a:rPr lang="de-DE" smtClean="0"/>
              <a:t>Nach Marktmodell</a:t>
            </a:r>
          </a:p>
          <a:p>
            <a:r>
              <a:rPr lang="de-DE" smtClean="0"/>
              <a:t>Nach Beschaffungsmodell</a:t>
            </a:r>
          </a:p>
          <a:p>
            <a:r>
              <a:rPr lang="de-DE" smtClean="0"/>
              <a:t>Nach Distributionsmodell</a:t>
            </a:r>
          </a:p>
          <a:p>
            <a:r>
              <a:rPr lang="de-DE" smtClean="0"/>
              <a:t>Nach Leistungserstellungsmodell</a:t>
            </a:r>
          </a:p>
          <a:p>
            <a:r>
              <a:rPr lang="de-DE" smtClean="0"/>
              <a:t>Nach Leistungsangebotsmodell</a:t>
            </a:r>
          </a:p>
          <a:p>
            <a:r>
              <a:rPr lang="de-DE" smtClean="0"/>
              <a:t>Nach Kapitalmodell</a:t>
            </a:r>
          </a:p>
          <a:p>
            <a:endParaRPr lang="de-DE" dirty="0"/>
          </a:p>
        </p:txBody>
      </p:sp>
      <p:sp>
        <p:nvSpPr>
          <p:cNvPr id="20" name="Untertitel 1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59639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5D0CB1-FFD9-4248-920B-82AEEFFC85FF}">
  <ds:schemaRef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C3B2A5BF-258A-4969-86CA-CCC34636D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F1FEF89-111E-4B23-91DD-AAFCBCE42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3788</Words>
  <Application>Microsoft Office PowerPoint</Application>
  <PresentationFormat>Bildschirmpräsentation (4:3)</PresentationFormat>
  <Paragraphs>754</Paragraphs>
  <Slides>98</Slides>
  <Notes>49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98</vt:i4>
      </vt:variant>
    </vt:vector>
  </HeadingPairs>
  <TitlesOfParts>
    <vt:vector size="107" baseType="lpstr">
      <vt:lpstr>Arial</vt:lpstr>
      <vt:lpstr>Calibri</vt:lpstr>
      <vt:lpstr>Courier New</vt:lpstr>
      <vt:lpstr>Symbol</vt:lpstr>
      <vt:lpstr>Times New Roman</vt:lpstr>
      <vt:lpstr>Verdana</vt:lpstr>
      <vt:lpstr>Wingdings</vt:lpstr>
      <vt:lpstr>ヒラギノ角ゴ Pro W3</vt:lpstr>
      <vt:lpstr>Custom Design</vt:lpstr>
      <vt:lpstr>PowerPoint-Präsentation</vt:lpstr>
      <vt:lpstr>Laudon/Laudon/Schoder Wirtschaftsinformatik 3., vollständig überarbeitete Auflage</vt:lpstr>
      <vt:lpstr>Kapitel 10</vt:lpstr>
      <vt:lpstr>Gegenstand des Kapitels</vt:lpstr>
      <vt:lpstr>Gegenstand des Kapitels </vt:lpstr>
      <vt:lpstr> Gliederung</vt:lpstr>
      <vt:lpstr>Lernziele</vt:lpstr>
      <vt:lpstr>Lernziele</vt:lpstr>
      <vt:lpstr>Lernziele</vt:lpstr>
      <vt:lpstr>Lernziele</vt:lpstr>
      <vt:lpstr>Lernziele</vt:lpstr>
      <vt:lpstr>Sollte T.J. Maxx online verkaufen?</vt:lpstr>
      <vt:lpstr>Sollte T.J. Maxx online verkaufen?</vt:lpstr>
      <vt:lpstr>Sollte T.J. Maxx online verkaufen? </vt:lpstr>
      <vt:lpstr>Sollte T.J. Maxx online verkaufen?</vt:lpstr>
      <vt:lpstr> Gliederung</vt:lpstr>
      <vt:lpstr>Electronic Commerce vs. Electronic Business</vt:lpstr>
      <vt:lpstr>Klassifizierungsansätze für E-Commerce</vt:lpstr>
      <vt:lpstr>Klassifizierungsansätze für E-Commerce</vt:lpstr>
      <vt:lpstr>Klassifizierungsansätze für E-Commerce</vt:lpstr>
      <vt:lpstr>M-Commerce (Mobiler Handel)</vt:lpstr>
      <vt:lpstr>Klassifizierungsansätze für E-Commerce</vt:lpstr>
      <vt:lpstr>Klassifizierungsansätze für E-Commerce</vt:lpstr>
      <vt:lpstr>Perspektiven auf E-Commerce</vt:lpstr>
      <vt:lpstr>Stufen der elektronischen Geschäftsabwicklung</vt:lpstr>
      <vt:lpstr>Strukturierungen Phasen der digitalen Geschäftsabwicklung</vt:lpstr>
      <vt:lpstr>Internet als IT-Infrastruktur für E-Commerce</vt:lpstr>
      <vt:lpstr> Gliederung</vt:lpstr>
      <vt:lpstr>Spezifika des internet-basierten E-Commerce</vt:lpstr>
      <vt:lpstr>Spezifika E-Commerce (1)</vt:lpstr>
      <vt:lpstr>Spezifika E-Commerce (2)</vt:lpstr>
      <vt:lpstr>„Richness versus Reach“</vt:lpstr>
      <vt:lpstr>Reichhaltigkeit (richness)</vt:lpstr>
      <vt:lpstr>Reichweite (reach)</vt:lpstr>
      <vt:lpstr> Gliederung</vt:lpstr>
      <vt:lpstr>Digitale Märkte verglichen mit traditionellen Märkten</vt:lpstr>
      <vt:lpstr>Direktkontakte und Informationsfülle</vt:lpstr>
      <vt:lpstr>Informationsasymmetrien</vt:lpstr>
      <vt:lpstr>Transaktionskosten, speziell Such- und Vertriebskosten</vt:lpstr>
      <vt:lpstr>Senkung von Transaktionskostenkategorien</vt:lpstr>
      <vt:lpstr>Markttransparenz durch Informationsaggregatoren</vt:lpstr>
      <vt:lpstr>Eine friktionslose Ökonomie durch E-Commerce? </vt:lpstr>
      <vt:lpstr>Interaktives Marketing und Individualisierung</vt:lpstr>
      <vt:lpstr>Interaktives Marketing und Individualisierung</vt:lpstr>
      <vt:lpstr>Interaktives Marketing und Individualisierung</vt:lpstr>
      <vt:lpstr>Automatisierter Kundendienst</vt:lpstr>
      <vt:lpstr>Internet / World Wide Web als Vertriebskanal</vt:lpstr>
      <vt:lpstr>Blogs / Blogging / Blogosphäre</vt:lpstr>
      <vt:lpstr>Blogs / Blogging / Blogosphäre</vt:lpstr>
      <vt:lpstr>E-Procurement und Beschaffung</vt:lpstr>
      <vt:lpstr>Effizienzsteigerungen und neue Geschäftsbeziehungen</vt:lpstr>
      <vt:lpstr>Elektronischer Marktplatz</vt:lpstr>
      <vt:lpstr>Elektronische Markplätze</vt:lpstr>
      <vt:lpstr>Elektronische Markplätze</vt:lpstr>
      <vt:lpstr>Börse</vt:lpstr>
      <vt:lpstr>Mobile Commerce (M-Commerce)</vt:lpstr>
      <vt:lpstr>Standortbezogene Marketing- und Werbekampagnen</vt:lpstr>
      <vt:lpstr>Standortbezogene Marketing- und Werbekampagnen</vt:lpstr>
      <vt:lpstr> Gliederung</vt:lpstr>
      <vt:lpstr>Digitale Produkte</vt:lpstr>
      <vt:lpstr>Digitale Produkte vs. traditionelle Waren</vt:lpstr>
      <vt:lpstr>Kennzeichen von digitalen Produkten</vt:lpstr>
      <vt:lpstr>Kennzeichen von digitalen Produkten</vt:lpstr>
      <vt:lpstr>Kennzeichen von digitalen Produkten</vt:lpstr>
      <vt:lpstr>Erfahrungsgüter</vt:lpstr>
      <vt:lpstr>Kennzeichen von digitalen Produkten</vt:lpstr>
      <vt:lpstr>Kennzeichen von digitalen Produkten</vt:lpstr>
      <vt:lpstr>Kennzeichen von digitalen Produkten</vt:lpstr>
      <vt:lpstr>Informationsgüter im Internet</vt:lpstr>
      <vt:lpstr>Unternehmensstrategische Implikationen und Wettbewerbsaspekte</vt:lpstr>
      <vt:lpstr>Startproblem, kritische Masse</vt:lpstr>
      <vt:lpstr>Erfolgversprechende Strategien:  Lock-In-Effekte ausnutzen</vt:lpstr>
      <vt:lpstr>Lock-In-Effekt und Lock-In-Profit</vt:lpstr>
      <vt:lpstr>Informationsgüter</vt:lpstr>
      <vt:lpstr>Unternehmensstrategien</vt:lpstr>
      <vt:lpstr>Idee der Marktsegmentierung</vt:lpstr>
      <vt:lpstr>Marktsegmentierung</vt:lpstr>
      <vt:lpstr>Erfolgversprechende Strategien:  Preis- und Produktdifferenzierung</vt:lpstr>
      <vt:lpstr>Marktsegmentierungsstrategien</vt:lpstr>
      <vt:lpstr>Marktsegmentierungsstrategien</vt:lpstr>
      <vt:lpstr>Marktsegmentierungsstrategien </vt:lpstr>
      <vt:lpstr>Marktsegmentierungsstrategien</vt:lpstr>
      <vt:lpstr>Preis-/Produktbündelung</vt:lpstr>
      <vt:lpstr>Marktsegmentierungsstrategien</vt:lpstr>
      <vt:lpstr> Gliederung</vt:lpstr>
      <vt:lpstr>Intermediär</vt:lpstr>
      <vt:lpstr>Disintermediation und Reintermediation</vt:lpstr>
      <vt:lpstr>Die Vorteile der Disintermediation  für den Endkunden </vt:lpstr>
      <vt:lpstr>Transaktionskostentheoretische Analyse</vt:lpstr>
      <vt:lpstr>Transaktionskostentheoretische Analyse</vt:lpstr>
      <vt:lpstr> Gliederung</vt:lpstr>
      <vt:lpstr>Neue Geschäftsmodelle</vt:lpstr>
      <vt:lpstr>Internet-Geschäftsmodelle</vt:lpstr>
      <vt:lpstr>Internet-Geschäftsmodelle (1)</vt:lpstr>
      <vt:lpstr>Internet-Geschäftsmodelle (2)</vt:lpstr>
      <vt:lpstr>Internet-Geschäftsmodelle – einige Aspekte</vt:lpstr>
      <vt:lpstr>Internet-Geschäftsmodelle – einige Aspekte</vt:lpstr>
      <vt:lpstr>Analyse von Geschäftsmodellen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Vanessa Beule</cp:lastModifiedBy>
  <cp:revision>337</cp:revision>
  <dcterms:created xsi:type="dcterms:W3CDTF">2010-11-30T15:26:50Z</dcterms:created>
  <dcterms:modified xsi:type="dcterms:W3CDTF">2015-11-24T14:10:54Z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